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rels" ContentType="application/vnd.openxmlformats-package.relationships+xml"/>
  <Default Extension="xml" ContentType="application/xml"/>
  <Default Extension="vml" ContentType="application/vnd.openxmlformats-officedocument.vmlDrawing"/>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70" r:id="rId2"/>
  </p:sldMasterIdLst>
  <p:sldIdLst>
    <p:sldId id="258" r:id="rId3"/>
    <p:sldId id="259" r:id="rId4"/>
    <p:sldId id="260" r:id="rId5"/>
    <p:sldId id="262" r:id="rId6"/>
    <p:sldId id="263" r:id="rId7"/>
    <p:sldId id="264" r:id="rId8"/>
    <p:sldId id="265" r:id="rId9"/>
    <p:sldId id="266" r:id="rId10"/>
    <p:sldId id="267" r:id="rId11"/>
    <p:sldId id="268" r:id="rId12"/>
    <p:sldId id="269" r:id="rId13"/>
    <p:sldId id="270" r:id="rId14"/>
    <p:sldId id="271" r:id="rId15"/>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039" autoAdjust="0"/>
    <p:restoredTop sz="94660"/>
  </p:normalViewPr>
  <p:slideViewPr>
    <p:cSldViewPr snapToGrid="0">
      <p:cViewPr varScale="1">
        <p:scale>
          <a:sx n="64" d="100"/>
          <a:sy n="64" d="100"/>
        </p:scale>
        <p:origin x="78" y="112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3.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4.png"/></Relationships>
</file>

<file path=ppt/drawings/_rels/vmlDrawing3.vml.rels><?xml version="1.0" encoding="UTF-8" standalone="yes"?>
<Relationships xmlns="http://schemas.openxmlformats.org/package/2006/relationships"><Relationship Id="rId1" Type="http://schemas.openxmlformats.org/officeDocument/2006/relationships/image" Target="../media/image3.png"/></Relationships>
</file>

<file path=ppt/media/image1.png>
</file>

<file path=ppt/media/image10.tiff>
</file>

<file path=ppt/media/image11.png>
</file>

<file path=ppt/media/image12.png>
</file>

<file path=ppt/media/image13.png>
</file>

<file path=ppt/media/image14.tiff>
</file>

<file path=ppt/media/image15.tiff>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tiff>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Master" Target="../slideMasters/slideMaster1.xml"/><Relationship Id="rId1" Type="http://schemas.openxmlformats.org/officeDocument/2006/relationships/vmlDrawing" Target="../drawings/vmlDrawing1.vml"/><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vmlDrawing" Target="../drawings/vmlDrawing2.vml"/><Relationship Id="rId4"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vmlDrawing" Target="../drawings/vmlDrawing3.vml"/><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ohne Text blauer mbo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lvl1pPr>
              <a:defRPr>
                <a:latin typeface="DIN" charset="0"/>
                <a:ea typeface="DIN" charset="0"/>
                <a:cs typeface="DIN" charset="0"/>
              </a:defRPr>
            </a:lvl1pPr>
          </a:lstStyle>
          <a:p>
            <a:r>
              <a:rPr lang="de-DE" dirty="0"/>
              <a:t>Titelmasterformat durch Klicken bearbeiten</a:t>
            </a:r>
          </a:p>
        </p:txBody>
      </p:sp>
      <p:graphicFrame>
        <p:nvGraphicFramePr>
          <p:cNvPr id="4" name="Object 3"/>
          <p:cNvGraphicFramePr>
            <a:graphicFrameLocks noChangeAspect="1"/>
          </p:cNvGraphicFramePr>
          <p:nvPr userDrawn="1">
            <p:extLst>
              <p:ext uri="{D42A27DB-BD31-4B8C-83A1-F6EECF244321}">
                <p14:modId xmlns:p14="http://schemas.microsoft.com/office/powerpoint/2010/main" val="833236826"/>
              </p:ext>
            </p:extLst>
          </p:nvPr>
        </p:nvGraphicFramePr>
        <p:xfrm>
          <a:off x="210220" y="6220746"/>
          <a:ext cx="700120" cy="463054"/>
        </p:xfrm>
        <a:graphic>
          <a:graphicData uri="http://schemas.openxmlformats.org/presentationml/2006/ole">
            <mc:AlternateContent xmlns:mc="http://schemas.openxmlformats.org/markup-compatibility/2006">
              <mc:Choice xmlns:v="urn:schemas-microsoft-com:vml" Requires="v">
                <p:oleObj spid="_x0000_s1070" name="Image" r:id="rId3" imgW="4012698" imgH="2653968" progId="">
                  <p:embed/>
                </p:oleObj>
              </mc:Choice>
              <mc:Fallback>
                <p:oleObj name="Image" r:id="rId3" imgW="4012698" imgH="2653968" progId="">
                  <p:embed/>
                  <p:pic>
                    <p:nvPicPr>
                      <p:cNvPr id="7" name="Object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0220" y="6220746"/>
                        <a:ext cx="700120" cy="463054"/>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10229413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ohne Text rosa mbo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a:t>Titelmasterformat durch Klicken bearbeiten</a:t>
            </a:r>
          </a:p>
        </p:txBody>
      </p:sp>
      <p:graphicFrame>
        <p:nvGraphicFramePr>
          <p:cNvPr id="5" name="Object 2"/>
          <p:cNvGraphicFramePr>
            <a:graphicFrameLocks noChangeAspect="1"/>
          </p:cNvGraphicFramePr>
          <p:nvPr userDrawn="1">
            <p:extLst>
              <p:ext uri="{D42A27DB-BD31-4B8C-83A1-F6EECF244321}">
                <p14:modId xmlns:p14="http://schemas.microsoft.com/office/powerpoint/2010/main" val="2409577805"/>
              </p:ext>
            </p:extLst>
          </p:nvPr>
        </p:nvGraphicFramePr>
        <p:xfrm>
          <a:off x="251536" y="6255690"/>
          <a:ext cx="617488" cy="393166"/>
        </p:xfrm>
        <a:graphic>
          <a:graphicData uri="http://schemas.openxmlformats.org/presentationml/2006/ole">
            <mc:AlternateContent xmlns:mc="http://schemas.openxmlformats.org/markup-compatibility/2006">
              <mc:Choice xmlns:v="urn:schemas-microsoft-com:vml" Requires="v">
                <p:oleObj spid="_x0000_s2094" name="Image" r:id="rId3" imgW="3250794" imgH="2069841" progId="">
                  <p:embed/>
                </p:oleObj>
              </mc:Choice>
              <mc:Fallback>
                <p:oleObj name="Image" r:id="rId3" imgW="3250794" imgH="2069841" progId="">
                  <p:embed/>
                  <p:pic>
                    <p:nvPicPr>
                      <p:cNvPr id="3" name="Object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1536" y="6255690"/>
                        <a:ext cx="617488" cy="39316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13591251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mit Text blauer mbo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lvl1pPr algn="ctr">
              <a:defRPr/>
            </a:lvl1pPr>
          </a:lstStyle>
          <a:p>
            <a:r>
              <a:rPr lang="de-DE"/>
              <a:t>Titelmasterformat durch Klicken bearbeiten</a:t>
            </a:r>
          </a:p>
        </p:txBody>
      </p:sp>
      <p:cxnSp>
        <p:nvCxnSpPr>
          <p:cNvPr id="3" name="Straight Connector 12"/>
          <p:cNvCxnSpPr/>
          <p:nvPr userDrawn="1"/>
        </p:nvCxnSpPr>
        <p:spPr>
          <a:xfrm>
            <a:off x="238897" y="5718520"/>
            <a:ext cx="11846988" cy="0"/>
          </a:xfrm>
          <a:prstGeom prst="line">
            <a:avLst/>
          </a:prstGeom>
        </p:spPr>
        <p:style>
          <a:lnRef idx="1">
            <a:schemeClr val="accent1"/>
          </a:lnRef>
          <a:fillRef idx="0">
            <a:schemeClr val="accent1"/>
          </a:fillRef>
          <a:effectRef idx="0">
            <a:schemeClr val="accent1"/>
          </a:effectRef>
          <a:fontRef idx="minor">
            <a:schemeClr val="tx1"/>
          </a:fontRef>
        </p:style>
      </p:cxnSp>
      <p:graphicFrame>
        <p:nvGraphicFramePr>
          <p:cNvPr id="8" name="Object 3"/>
          <p:cNvGraphicFramePr>
            <a:graphicFrameLocks noChangeAspect="1"/>
          </p:cNvGraphicFramePr>
          <p:nvPr userDrawn="1">
            <p:extLst>
              <p:ext uri="{D42A27DB-BD31-4B8C-83A1-F6EECF244321}">
                <p14:modId xmlns:p14="http://schemas.microsoft.com/office/powerpoint/2010/main" val="257275211"/>
              </p:ext>
            </p:extLst>
          </p:nvPr>
        </p:nvGraphicFramePr>
        <p:xfrm>
          <a:off x="210220" y="6220746"/>
          <a:ext cx="700120" cy="463054"/>
        </p:xfrm>
        <a:graphic>
          <a:graphicData uri="http://schemas.openxmlformats.org/presentationml/2006/ole">
            <mc:AlternateContent xmlns:mc="http://schemas.openxmlformats.org/markup-compatibility/2006">
              <mc:Choice xmlns:v="urn:schemas-microsoft-com:vml" Requires="v">
                <p:oleObj spid="_x0000_s3118" name="Image" r:id="rId3" imgW="4012698" imgH="2653968" progId="">
                  <p:embed/>
                </p:oleObj>
              </mc:Choice>
              <mc:Fallback>
                <p:oleObj name="Image" r:id="rId3" imgW="4012698" imgH="2653968" progId="">
                  <p:embed/>
                  <p:pic>
                    <p:nvPicPr>
                      <p:cNvPr id="4" name="Object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0220" y="6220746"/>
                        <a:ext cx="700120" cy="463054"/>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10" name="Textplatzhalter 9"/>
          <p:cNvSpPr>
            <a:spLocks noGrp="1"/>
          </p:cNvSpPr>
          <p:nvPr>
            <p:ph type="body" sz="quarter" idx="10" hasCustomPrompt="1"/>
          </p:nvPr>
        </p:nvSpPr>
        <p:spPr>
          <a:xfrm>
            <a:off x="995363" y="5870046"/>
            <a:ext cx="10615612" cy="407988"/>
          </a:xfrm>
          <a:prstGeom prst="rect">
            <a:avLst/>
          </a:prstGeom>
          <a:ln>
            <a:noFill/>
          </a:ln>
        </p:spPr>
        <p:txBody>
          <a:bodyPr/>
          <a:lstStyle>
            <a:lvl1pPr marL="0" indent="-228600" algn="l" defTabSz="914400" rtl="0" eaLnBrk="1" latinLnBrk="0" hangingPunct="1">
              <a:lnSpc>
                <a:spcPct val="90000"/>
              </a:lnSpc>
              <a:spcBef>
                <a:spcPts val="1000"/>
              </a:spcBef>
              <a:buFont typeface="Arial" panose="020B0604020202020204" pitchFamily="34" charset="0"/>
              <a:buNone/>
              <a:tabLst>
                <a:tab pos="1081088" algn="l"/>
                <a:tab pos="2152650" algn="l"/>
                <a:tab pos="3233738" algn="l"/>
                <a:tab pos="4303713" algn="l"/>
                <a:tab pos="5386388" algn="l"/>
              </a:tabLst>
              <a:defRPr lang="de-DE" sz="1800" b="1" kern="1200" baseline="0" dirty="0" smtClean="0">
                <a:solidFill>
                  <a:schemeClr val="bg1">
                    <a:lumMod val="50000"/>
                  </a:schemeClr>
                </a:solidFill>
                <a:latin typeface="DIN" charset="0"/>
                <a:ea typeface="DIN" charset="0"/>
                <a:cs typeface="DIN" charset="0"/>
              </a:defRPr>
            </a:lvl1pPr>
          </a:lstStyle>
          <a:p>
            <a:r>
              <a:rPr lang="de-DE" dirty="0"/>
              <a:t>Alternatives (</a:t>
            </a:r>
            <a:r>
              <a:rPr lang="de-DE" dirty="0" err="1"/>
              <a:t>use</a:t>
            </a:r>
            <a:r>
              <a:rPr lang="de-DE" dirty="0"/>
              <a:t> </a:t>
            </a:r>
            <a:r>
              <a:rPr lang="de-DE" dirty="0" err="1"/>
              <a:t>provided</a:t>
            </a:r>
            <a:r>
              <a:rPr lang="de-DE" dirty="0"/>
              <a:t> </a:t>
            </a:r>
            <a:r>
              <a:rPr lang="de-DE" dirty="0" err="1"/>
              <a:t>tabs</a:t>
            </a:r>
            <a:r>
              <a:rPr lang="de-DE" dirty="0"/>
              <a:t>)</a:t>
            </a:r>
          </a:p>
        </p:txBody>
      </p:sp>
      <p:sp>
        <p:nvSpPr>
          <p:cNvPr id="12" name="Textplatzhalter 11"/>
          <p:cNvSpPr>
            <a:spLocks noGrp="1"/>
          </p:cNvSpPr>
          <p:nvPr>
            <p:ph type="body" sz="quarter" idx="11" hasCustomPrompt="1"/>
          </p:nvPr>
        </p:nvSpPr>
        <p:spPr>
          <a:xfrm>
            <a:off x="7075735" y="5358733"/>
            <a:ext cx="5010150" cy="350700"/>
          </a:xfrm>
          <a:prstGeom prst="rect">
            <a:avLst/>
          </a:prstGeom>
          <a:ln>
            <a:noFill/>
          </a:ln>
        </p:spPr>
        <p:txBody>
          <a:bodyPr/>
          <a:lstStyle>
            <a:lvl1pPr marL="0" indent="0" algn="r">
              <a:buNone/>
              <a:defRPr lang="de-DE" sz="1100" kern="1200" dirty="0" smtClean="0">
                <a:solidFill>
                  <a:schemeClr val="tx1"/>
                </a:solidFill>
                <a:latin typeface="DIN" charset="0"/>
                <a:ea typeface="DIN" charset="0"/>
                <a:cs typeface="DIN" charset="0"/>
              </a:defRPr>
            </a:lvl1pPr>
          </a:lstStyle>
          <a:p>
            <a:pPr lvl="0"/>
            <a:r>
              <a:rPr lang="de-DE" dirty="0"/>
              <a:t>Action </a:t>
            </a:r>
            <a:r>
              <a:rPr lang="de-DE" dirty="0" err="1"/>
              <a:t>to</a:t>
            </a:r>
            <a:r>
              <a:rPr lang="de-DE" dirty="0"/>
              <a:t> do</a:t>
            </a:r>
          </a:p>
        </p:txBody>
      </p:sp>
    </p:spTree>
    <p:extLst>
      <p:ext uri="{BB962C8B-B14F-4D97-AF65-F5344CB8AC3E}">
        <p14:creationId xmlns:p14="http://schemas.microsoft.com/office/powerpoint/2010/main" val="23114717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without Text">
    <p:spTree>
      <p:nvGrpSpPr>
        <p:cNvPr id="1" name=""/>
        <p:cNvGrpSpPr/>
        <p:nvPr/>
      </p:nvGrpSpPr>
      <p:grpSpPr>
        <a:xfrm>
          <a:off x="0" y="0"/>
          <a:ext cx="0" cy="0"/>
          <a:chOff x="0" y="0"/>
          <a:chExt cx="0" cy="0"/>
        </a:xfrm>
      </p:grpSpPr>
    </p:spTree>
    <p:extLst>
      <p:ext uri="{BB962C8B-B14F-4D97-AF65-F5344CB8AC3E}">
        <p14:creationId xmlns:p14="http://schemas.microsoft.com/office/powerpoint/2010/main" val="21560102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with Text">
    <p:spTree>
      <p:nvGrpSpPr>
        <p:cNvPr id="1" name=""/>
        <p:cNvGrpSpPr/>
        <p:nvPr/>
      </p:nvGrpSpPr>
      <p:grpSpPr>
        <a:xfrm>
          <a:off x="0" y="0"/>
          <a:ext cx="0" cy="0"/>
          <a:chOff x="0" y="0"/>
          <a:chExt cx="0" cy="0"/>
        </a:xfrm>
      </p:grpSpPr>
      <p:cxnSp>
        <p:nvCxnSpPr>
          <p:cNvPr id="8" name="Straight Connector 12"/>
          <p:cNvCxnSpPr/>
          <p:nvPr/>
        </p:nvCxnSpPr>
        <p:spPr>
          <a:xfrm>
            <a:off x="238897" y="5718520"/>
            <a:ext cx="11846988" cy="0"/>
          </a:xfrm>
          <a:prstGeom prst="line">
            <a:avLst/>
          </a:prstGeom>
        </p:spPr>
        <p:style>
          <a:lnRef idx="1">
            <a:schemeClr val="accent1"/>
          </a:lnRef>
          <a:fillRef idx="0">
            <a:schemeClr val="accent1"/>
          </a:fillRef>
          <a:effectRef idx="0">
            <a:schemeClr val="accent1"/>
          </a:effectRef>
          <a:fontRef idx="minor">
            <a:schemeClr val="tx1"/>
          </a:fontRef>
        </p:style>
      </p:cxnSp>
      <p:sp>
        <p:nvSpPr>
          <p:cNvPr id="10" name="Text Placeholder 7"/>
          <p:cNvSpPr txBox="1">
            <a:spLocks/>
          </p:cNvSpPr>
          <p:nvPr/>
        </p:nvSpPr>
        <p:spPr>
          <a:xfrm>
            <a:off x="8330268" y="5322313"/>
            <a:ext cx="3755617" cy="244682"/>
          </a:xfrm>
          <a:prstGeom prst="rect">
            <a:avLst/>
          </a:prstGeom>
          <a:noFill/>
        </p:spPr>
        <p:txBody>
          <a:bodyPr wrap="square" rtlCol="0">
            <a:spAutoFit/>
          </a:bodyPr>
          <a:lstStyle>
            <a:lvl1pPr marL="0" indent="-228600" algn="l" defTabSz="914400" rtl="0" eaLnBrk="1" latinLnBrk="0" hangingPunct="1">
              <a:lnSpc>
                <a:spcPct val="90000"/>
              </a:lnSpc>
              <a:spcBef>
                <a:spcPts val="1000"/>
              </a:spcBef>
              <a:buFont typeface="Arial" panose="020B0604020202020204" pitchFamily="34" charset="0"/>
              <a:buNone/>
              <a:defRPr lang="de-DE" sz="1100" kern="1200" dirty="0" smtClean="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de-DE"/>
              <a:t>Tue</a:t>
            </a:r>
          </a:p>
        </p:txBody>
      </p:sp>
      <p:sp>
        <p:nvSpPr>
          <p:cNvPr id="11" name="Text Placeholder 7"/>
          <p:cNvSpPr txBox="1">
            <a:spLocks/>
          </p:cNvSpPr>
          <p:nvPr/>
        </p:nvSpPr>
        <p:spPr>
          <a:xfrm>
            <a:off x="404664" y="5870046"/>
            <a:ext cx="6453336" cy="369332"/>
          </a:xfrm>
          <a:prstGeom prst="rect">
            <a:avLst/>
          </a:prstGeom>
          <a:noFill/>
        </p:spPr>
        <p:txBody>
          <a:bodyPr wrap="square" rtlCol="0">
            <a:spAutoFit/>
          </a:bodyPr>
          <a:lstStyle>
            <a:lvl1pPr marL="0" indent="-228600" algn="l" defTabSz="914400" rtl="0" eaLnBrk="1" latinLnBrk="0" hangingPunct="1">
              <a:lnSpc>
                <a:spcPct val="90000"/>
              </a:lnSpc>
              <a:spcBef>
                <a:spcPts val="1000"/>
              </a:spcBef>
              <a:buFont typeface="Arial" panose="020B0604020202020204" pitchFamily="34" charset="0"/>
              <a:buNone/>
              <a:tabLst>
                <a:tab pos="1081088" algn="l"/>
                <a:tab pos="2152650" algn="l"/>
                <a:tab pos="3233738" algn="l"/>
                <a:tab pos="4303713" algn="l"/>
                <a:tab pos="5386388" algn="l"/>
              </a:tabLst>
              <a:defRPr lang="de-DE" sz="1800" b="1" kern="1200" baseline="0" dirty="0" smtClean="0">
                <a:solidFill>
                  <a:schemeClr val="bg1">
                    <a:lumMod val="50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DE"/>
              <a:t>Alternatives (</a:t>
            </a:r>
            <a:r>
              <a:rPr lang="de-DE" err="1"/>
              <a:t>use</a:t>
            </a:r>
            <a:r>
              <a:rPr lang="de-DE"/>
              <a:t> </a:t>
            </a:r>
            <a:r>
              <a:rPr lang="de-DE" err="1"/>
              <a:t>provided</a:t>
            </a:r>
            <a:r>
              <a:rPr lang="de-DE"/>
              <a:t> </a:t>
            </a:r>
            <a:r>
              <a:rPr lang="de-DE" err="1"/>
              <a:t>tabs</a:t>
            </a:r>
            <a:r>
              <a:rPr lang="de-DE"/>
              <a:t>)</a:t>
            </a:r>
          </a:p>
        </p:txBody>
      </p:sp>
    </p:spTree>
    <p:extLst>
      <p:ext uri="{BB962C8B-B14F-4D97-AF65-F5344CB8AC3E}">
        <p14:creationId xmlns:p14="http://schemas.microsoft.com/office/powerpoint/2010/main" val="64861185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5.xml"/><Relationship Id="rId1" Type="http://schemas.openxmlformats.org/officeDocument/2006/relationships/slideLayout" Target="../slideLayouts/slideLayout4.xml"/><Relationship Id="rId6" Type="http://schemas.openxmlformats.org/officeDocument/2006/relationships/image" Target="../media/image5.png"/><Relationship Id="rId5" Type="http://schemas.openxmlformats.org/officeDocument/2006/relationships/image" Target="../media/image2.png"/><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Slide Number Placeholder 5"/>
          <p:cNvSpPr txBox="1">
            <a:spLocks/>
          </p:cNvSpPr>
          <p:nvPr userDrawn="1"/>
        </p:nvSpPr>
        <p:spPr>
          <a:xfrm>
            <a:off x="11424632" y="6572775"/>
            <a:ext cx="637828" cy="216024"/>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703B9BC4-30BC-4399-9BFE-1C5E7CA4881A}" type="slidenum">
              <a:rPr kumimoji="0" lang="de-DE" sz="1200" b="0" i="0" u="none" strike="noStrike" kern="1200" cap="none" spc="0" normalizeH="0" baseline="0" noProof="0" smtClean="0">
                <a:ln>
                  <a:noFill/>
                </a:ln>
                <a:solidFill>
                  <a:schemeClr val="tx1">
                    <a:tint val="75000"/>
                  </a:schemeClr>
                </a:solidFill>
                <a:effectLst/>
                <a:uLnTx/>
                <a:uFillTx/>
                <a:latin typeface="DIN" charset="0"/>
                <a:ea typeface="DIN" charset="0"/>
                <a:cs typeface="DIN" charset="0"/>
              </a:rPr>
              <a:pPr marL="0" marR="0" lvl="0" indent="0" algn="r" defTabSz="914400" rtl="0" eaLnBrk="1" fontAlgn="auto" latinLnBrk="0" hangingPunct="1">
                <a:lnSpc>
                  <a:spcPct val="100000"/>
                </a:lnSpc>
                <a:spcBef>
                  <a:spcPts val="0"/>
                </a:spcBef>
                <a:spcAft>
                  <a:spcPts val="0"/>
                </a:spcAft>
                <a:buClrTx/>
                <a:buSzTx/>
                <a:buFontTx/>
                <a:buNone/>
                <a:tabLst/>
                <a:defRPr/>
              </a:pPr>
              <a:t>‹Nr.›</a:t>
            </a:fld>
            <a:r>
              <a:rPr kumimoji="0" lang="de-DE" sz="1200" b="0" i="0" u="none" strike="noStrike" kern="1200" cap="none" spc="0" normalizeH="0" baseline="0" noProof="0">
                <a:ln>
                  <a:noFill/>
                </a:ln>
                <a:solidFill>
                  <a:schemeClr val="tx1">
                    <a:tint val="75000"/>
                  </a:schemeClr>
                </a:solidFill>
                <a:effectLst/>
                <a:uLnTx/>
                <a:uFillTx/>
                <a:latin typeface="DIN" charset="0"/>
                <a:ea typeface="DIN" charset="0"/>
                <a:cs typeface="DIN" charset="0"/>
              </a:rPr>
              <a:t>a</a:t>
            </a:r>
          </a:p>
        </p:txBody>
      </p:sp>
      <p:pic>
        <p:nvPicPr>
          <p:cNvPr id="10" name="Grafik 9"/>
          <p:cNvPicPr>
            <a:picLocks noChangeAspect="1"/>
          </p:cNvPicPr>
          <p:nvPr userDrawn="1"/>
        </p:nvPicPr>
        <p:blipFill>
          <a:blip r:embed="rId5" cstate="print"/>
          <a:stretch>
            <a:fillRect/>
          </a:stretch>
        </p:blipFill>
        <p:spPr>
          <a:xfrm>
            <a:off x="11211956" y="126958"/>
            <a:ext cx="764704" cy="261717"/>
          </a:xfrm>
          <a:prstGeom prst="rect">
            <a:avLst/>
          </a:prstGeom>
        </p:spPr>
      </p:pic>
      <p:pic>
        <p:nvPicPr>
          <p:cNvPr id="11" name="Grafik 10"/>
          <p:cNvPicPr>
            <a:picLocks noChangeAspect="1"/>
          </p:cNvPicPr>
          <p:nvPr userDrawn="1"/>
        </p:nvPicPr>
        <p:blipFill>
          <a:blip r:embed="rId6" cstate="print"/>
          <a:stretch>
            <a:fillRect/>
          </a:stretch>
        </p:blipFill>
        <p:spPr>
          <a:xfrm>
            <a:off x="188640" y="142246"/>
            <a:ext cx="969110" cy="253290"/>
          </a:xfrm>
          <a:prstGeom prst="rect">
            <a:avLst/>
          </a:prstGeom>
        </p:spPr>
      </p:pic>
      <p:sp>
        <p:nvSpPr>
          <p:cNvPr id="13" name="Titelplatzhalter 12"/>
          <p:cNvSpPr>
            <a:spLocks noGrp="1"/>
          </p:cNvSpPr>
          <p:nvPr>
            <p:ph type="title"/>
          </p:nvPr>
        </p:nvSpPr>
        <p:spPr>
          <a:xfrm>
            <a:off x="1524000" y="26726"/>
            <a:ext cx="9315450" cy="801950"/>
          </a:xfrm>
          <a:prstGeom prst="rect">
            <a:avLst/>
          </a:prstGeom>
          <a:ln>
            <a:noFill/>
          </a:ln>
        </p:spPr>
        <p:txBody>
          <a:bodyPr vert="horz" lIns="91440" tIns="45720" rIns="91440" bIns="45720" rtlCol="0" anchor="ctr">
            <a:normAutofit/>
          </a:bodyPr>
          <a:lstStyle/>
          <a:p>
            <a:r>
              <a:rPr lang="de-DE" dirty="0"/>
              <a:t>Titelmasterformat durch Klicken bearbeiten</a:t>
            </a:r>
          </a:p>
        </p:txBody>
      </p:sp>
    </p:spTree>
    <p:extLst>
      <p:ext uri="{BB962C8B-B14F-4D97-AF65-F5344CB8AC3E}">
        <p14:creationId xmlns:p14="http://schemas.microsoft.com/office/powerpoint/2010/main" val="1177440048"/>
      </p:ext>
    </p:extLst>
  </p:cSld>
  <p:clrMap bg1="lt1" tx1="dk1" bg2="lt2" tx2="dk2" accent1="accent1" accent2="accent2" accent3="accent3" accent4="accent4" accent5="accent5" accent6="accent6" hlink="hlink" folHlink="folHlink"/>
  <p:sldLayoutIdLst>
    <p:sldLayoutId id="2147483673" r:id="rId1"/>
    <p:sldLayoutId id="2147483675" r:id="rId2"/>
    <p:sldLayoutId id="2147483674" r:id="rId3"/>
  </p:sldLayoutIdLst>
  <p:txStyles>
    <p:titleStyle>
      <a:lvl1pPr algn="ctr" defTabSz="914400" rtl="0" eaLnBrk="1" latinLnBrk="0" hangingPunct="1">
        <a:lnSpc>
          <a:spcPct val="90000"/>
        </a:lnSpc>
        <a:spcBef>
          <a:spcPct val="0"/>
        </a:spcBef>
        <a:buNone/>
        <a:defRPr lang="de-DE" sz="3600" kern="1200" baseline="0" dirty="0" smtClean="0">
          <a:solidFill>
            <a:srgbClr val="FFC000"/>
          </a:solidFill>
          <a:latin typeface="DIN" charset="0"/>
          <a:ea typeface="DIN" charset="0"/>
          <a:cs typeface="DIN"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Slide Number Placeholder 5"/>
          <p:cNvSpPr txBox="1">
            <a:spLocks/>
          </p:cNvSpPr>
          <p:nvPr/>
        </p:nvSpPr>
        <p:spPr>
          <a:xfrm>
            <a:off x="11424632" y="6572775"/>
            <a:ext cx="637828" cy="216024"/>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703B9BC4-30BC-4399-9BFE-1C5E7CA4881A}" type="slidenum">
              <a:rPr kumimoji="0" lang="de-DE" sz="1200" b="0" i="0" u="none" strike="noStrike" kern="1200" cap="none" spc="0" normalizeH="0" baseline="0" noProof="0" smtClean="0">
                <a:ln>
                  <a:noFill/>
                </a:ln>
                <a:solidFill>
                  <a:schemeClr val="tx1">
                    <a:tint val="75000"/>
                  </a:schemeClr>
                </a:solidFill>
                <a:effectLst/>
                <a:uLnTx/>
                <a:uFillTx/>
                <a:latin typeface="+mn-l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‹Nr.›</a:t>
            </a:fld>
            <a:r>
              <a:rPr kumimoji="0" lang="de-DE" sz="1200" b="0" i="0" u="none" strike="noStrike" kern="1200" cap="none" spc="0" normalizeH="0" baseline="0" noProof="0">
                <a:ln>
                  <a:noFill/>
                </a:ln>
                <a:solidFill>
                  <a:schemeClr val="tx1">
                    <a:tint val="75000"/>
                  </a:schemeClr>
                </a:solidFill>
                <a:effectLst/>
                <a:uLnTx/>
                <a:uFillTx/>
                <a:latin typeface="+mn-lt"/>
                <a:ea typeface="+mn-ea"/>
                <a:cs typeface="+mn-cs"/>
              </a:rPr>
              <a:t>a</a:t>
            </a:r>
          </a:p>
        </p:txBody>
      </p:sp>
      <p:pic>
        <p:nvPicPr>
          <p:cNvPr id="10" name="Grafik 9"/>
          <p:cNvPicPr>
            <a:picLocks noChangeAspect="1"/>
          </p:cNvPicPr>
          <p:nvPr/>
        </p:nvPicPr>
        <p:blipFill>
          <a:blip r:embed="rId4" cstate="print"/>
          <a:stretch>
            <a:fillRect/>
          </a:stretch>
        </p:blipFill>
        <p:spPr>
          <a:xfrm>
            <a:off x="11211956" y="126958"/>
            <a:ext cx="764704" cy="261717"/>
          </a:xfrm>
          <a:prstGeom prst="rect">
            <a:avLst/>
          </a:prstGeom>
        </p:spPr>
      </p:pic>
      <p:pic>
        <p:nvPicPr>
          <p:cNvPr id="11" name="Grafik 10"/>
          <p:cNvPicPr>
            <a:picLocks noChangeAspect="1"/>
          </p:cNvPicPr>
          <p:nvPr/>
        </p:nvPicPr>
        <p:blipFill>
          <a:blip r:embed="rId5" cstate="print"/>
          <a:stretch>
            <a:fillRect/>
          </a:stretch>
        </p:blipFill>
        <p:spPr>
          <a:xfrm>
            <a:off x="188640" y="142246"/>
            <a:ext cx="969110" cy="253290"/>
          </a:xfrm>
          <a:prstGeom prst="rect">
            <a:avLst/>
          </a:prstGeom>
        </p:spPr>
      </p:pic>
      <p:pic>
        <p:nvPicPr>
          <p:cNvPr id="5" name="Picture 2"/>
          <p:cNvPicPr>
            <a:picLocks noChangeAspect="1" noChangeArrowheads="1"/>
          </p:cNvPicPr>
          <p:nvPr userDrawn="1"/>
        </p:nvPicPr>
        <p:blipFill>
          <a:blip r:embed="rId6" cstate="print"/>
          <a:srcRect/>
          <a:stretch>
            <a:fillRect/>
          </a:stretch>
        </p:blipFill>
        <p:spPr bwMode="auto">
          <a:xfrm>
            <a:off x="1040526" y="317129"/>
            <a:ext cx="10198364" cy="3587605"/>
          </a:xfrm>
          <a:prstGeom prst="rect">
            <a:avLst/>
          </a:prstGeom>
          <a:noFill/>
          <a:ln w="9525">
            <a:noFill/>
            <a:miter lim="800000"/>
            <a:headEnd/>
            <a:tailEnd/>
          </a:ln>
        </p:spPr>
      </p:pic>
    </p:spTree>
    <p:extLst>
      <p:ext uri="{BB962C8B-B14F-4D97-AF65-F5344CB8AC3E}">
        <p14:creationId xmlns:p14="http://schemas.microsoft.com/office/powerpoint/2010/main" val="1507469602"/>
      </p:ext>
    </p:extLst>
  </p:cSld>
  <p:clrMap bg1="lt1" tx1="dk1" bg2="lt2" tx2="dk2" accent1="accent1" accent2="accent2" accent3="accent3" accent4="accent4" accent5="accent5" accent6="accent6" hlink="hlink" folHlink="folHlink"/>
  <p:sldLayoutIdLst>
    <p:sldLayoutId id="2147483671" r:id="rId1"/>
    <p:sldLayoutId id="2147483672"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27.png"/></Relationships>
</file>

<file path=ppt/slides/_rels/slide12.xml.rels><?xml version="1.0" encoding="UTF-8" standalone="yes"?>
<Relationships xmlns="http://schemas.openxmlformats.org/package/2006/relationships"><Relationship Id="rId3" Type="http://schemas.openxmlformats.org/officeDocument/2006/relationships/image" Target="../media/image29.tiff"/><Relationship Id="rId2" Type="http://schemas.openxmlformats.org/officeDocument/2006/relationships/image" Target="../media/image28.png"/><Relationship Id="rId1" Type="http://schemas.openxmlformats.org/officeDocument/2006/relationships/slideLayout" Target="../slideLayouts/slideLayout1.xml"/><Relationship Id="rId4" Type="http://schemas.openxmlformats.org/officeDocument/2006/relationships/image" Target="../media/image30.png"/></Relationships>
</file>

<file path=ppt/slides/_rels/slide1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tiff"/><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image" Target="../media/image17.png"/><Relationship Id="rId1" Type="http://schemas.openxmlformats.org/officeDocument/2006/relationships/slideLayout" Target="../slideLayouts/slideLayout1.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4"/>
          <p:cNvSpPr txBox="1"/>
          <p:nvPr/>
        </p:nvSpPr>
        <p:spPr>
          <a:xfrm>
            <a:off x="4669270" y="4520208"/>
            <a:ext cx="5911644" cy="815608"/>
          </a:xfrm>
          <a:prstGeom prst="rect">
            <a:avLst/>
          </a:prstGeom>
          <a:noFill/>
        </p:spPr>
        <p:txBody>
          <a:bodyPr wrap="square" rtlCol="0">
            <a:spAutoFit/>
          </a:bodyPr>
          <a:lstStyle/>
          <a:p>
            <a:pPr algn="r"/>
            <a:r>
              <a:rPr lang="de-DE" dirty="0"/>
              <a:t>Ein </a:t>
            </a:r>
            <a:r>
              <a:rPr lang="de-DE" dirty="0" err="1"/>
              <a:t>mbot</a:t>
            </a:r>
            <a:r>
              <a:rPr lang="de-DE" dirty="0"/>
              <a:t> Fortgeschrittenen-Workshop</a:t>
            </a:r>
          </a:p>
          <a:p>
            <a:pPr algn="r"/>
            <a:r>
              <a:rPr lang="de-DE" dirty="0"/>
              <a:t>für Kinder</a:t>
            </a:r>
          </a:p>
          <a:p>
            <a:pPr algn="r"/>
            <a:r>
              <a:rPr lang="de-DE" sz="1100" dirty="0"/>
              <a:t>von Stefan Höhn</a:t>
            </a:r>
          </a:p>
        </p:txBody>
      </p:sp>
      <p:pic>
        <p:nvPicPr>
          <p:cNvPr id="3" name="Picture 145"/>
          <p:cNvPicPr>
            <a:picLocks noChangeAspect="1" noChangeArrowheads="1"/>
          </p:cNvPicPr>
          <p:nvPr/>
        </p:nvPicPr>
        <p:blipFill>
          <a:blip r:embed="rId2" cstate="print"/>
          <a:srcRect/>
          <a:stretch>
            <a:fillRect/>
          </a:stretch>
        </p:blipFill>
        <p:spPr bwMode="auto">
          <a:xfrm>
            <a:off x="3619153" y="4088160"/>
            <a:ext cx="1847230" cy="1386424"/>
          </a:xfrm>
          <a:prstGeom prst="rect">
            <a:avLst/>
          </a:prstGeom>
          <a:noFill/>
          <a:ln w="9525">
            <a:noFill/>
            <a:miter lim="800000"/>
            <a:headEnd/>
            <a:tailEnd/>
          </a:ln>
        </p:spPr>
      </p:pic>
    </p:spTree>
    <p:extLst>
      <p:ext uri="{BB962C8B-B14F-4D97-AF65-F5344CB8AC3E}">
        <p14:creationId xmlns:p14="http://schemas.microsoft.com/office/powerpoint/2010/main" val="36608266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title"/>
          </p:nvPr>
        </p:nvSpPr>
        <p:spPr/>
        <p:txBody>
          <a:bodyPr/>
          <a:lstStyle/>
          <a:p>
            <a:r>
              <a:rPr lang="de-DE" dirty="0"/>
              <a:t>Jetzt wird es richtig cool!</a:t>
            </a:r>
          </a:p>
        </p:txBody>
      </p:sp>
      <p:sp>
        <p:nvSpPr>
          <p:cNvPr id="7" name="Textplatzhalter 8"/>
          <p:cNvSpPr txBox="1">
            <a:spLocks/>
          </p:cNvSpPr>
          <p:nvPr/>
        </p:nvSpPr>
        <p:spPr>
          <a:xfrm>
            <a:off x="5861050" y="892176"/>
            <a:ext cx="4925916" cy="770369"/>
          </a:xfrm>
          <a:prstGeom prst="rect">
            <a:avLst/>
          </a:prstGeom>
        </p:spPr>
        <p:txBody>
          <a:bodyPr/>
          <a:lstStyle>
            <a:lvl1pPr indent="-228600">
              <a:lnSpc>
                <a:spcPct val="90000"/>
              </a:lnSpc>
              <a:spcBef>
                <a:spcPts val="1000"/>
              </a:spcBef>
              <a:buFont typeface="Arial" panose="020B0604020202020204" pitchFamily="34" charset="0"/>
              <a:buNone/>
              <a:tabLst>
                <a:tab pos="1081088" algn="l"/>
                <a:tab pos="2152650" algn="l"/>
                <a:tab pos="3233738" algn="l"/>
                <a:tab pos="4303713" algn="l"/>
                <a:tab pos="5386388" algn="l"/>
              </a:tabLst>
              <a:defRPr lang="de-DE" b="1" baseline="0" dirty="0" smtClean="0">
                <a:solidFill>
                  <a:schemeClr val="bg1">
                    <a:lumMod val="50000"/>
                  </a:schemeClr>
                </a:solidFill>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marL="57150" indent="-285750">
              <a:tabLst>
                <a:tab pos="304800" algn="l"/>
                <a:tab pos="1081088" algn="l"/>
                <a:tab pos="2152650" algn="l"/>
                <a:tab pos="3233738" algn="l"/>
                <a:tab pos="4303713" algn="l"/>
                <a:tab pos="5386388" algn="l"/>
              </a:tabLst>
            </a:pPr>
            <a:r>
              <a:rPr lang="de-DE" dirty="0"/>
              <a:t>2) und nun müssen wir ihn </a:t>
            </a:r>
            <a:r>
              <a:rPr lang="de-DE" dirty="0">
                <a:solidFill>
                  <a:srgbClr val="FF0000"/>
                </a:solidFill>
              </a:rPr>
              <a:t>noch links reindrehen </a:t>
            </a:r>
            <a:r>
              <a:rPr lang="de-DE" dirty="0"/>
              <a:t>lassen, wenn der Sensor = </a:t>
            </a:r>
            <a:r>
              <a:rPr lang="de-DE" i="1" dirty="0"/>
              <a:t>____ </a:t>
            </a:r>
            <a:r>
              <a:rPr lang="de-DE" dirty="0"/>
              <a:t>anzeigt?</a:t>
            </a:r>
          </a:p>
        </p:txBody>
      </p:sp>
      <p:sp>
        <p:nvSpPr>
          <p:cNvPr id="14" name="Textplatzhalter 8"/>
          <p:cNvSpPr txBox="1">
            <a:spLocks/>
          </p:cNvSpPr>
          <p:nvPr/>
        </p:nvSpPr>
        <p:spPr>
          <a:xfrm>
            <a:off x="725584" y="892176"/>
            <a:ext cx="4925916" cy="5153024"/>
          </a:xfrm>
          <a:prstGeom prst="rect">
            <a:avLst/>
          </a:prstGeom>
        </p:spPr>
        <p:txBody>
          <a:bodyPr/>
          <a:lstStyle>
            <a:lvl1pPr indent="-228600">
              <a:lnSpc>
                <a:spcPct val="90000"/>
              </a:lnSpc>
              <a:spcBef>
                <a:spcPts val="1000"/>
              </a:spcBef>
              <a:buFont typeface="Arial" panose="020B0604020202020204" pitchFamily="34" charset="0"/>
              <a:buNone/>
              <a:tabLst>
                <a:tab pos="1081088" algn="l"/>
                <a:tab pos="2152650" algn="l"/>
                <a:tab pos="3233738" algn="l"/>
                <a:tab pos="4303713" algn="l"/>
                <a:tab pos="5386388" algn="l"/>
              </a:tabLst>
              <a:defRPr lang="de-DE" b="1" baseline="0" dirty="0" smtClean="0">
                <a:solidFill>
                  <a:schemeClr val="bg1">
                    <a:lumMod val="50000"/>
                  </a:schemeClr>
                </a:solidFill>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marL="57150" indent="-285750">
              <a:tabLst>
                <a:tab pos="304800" algn="l"/>
                <a:tab pos="1081088" algn="l"/>
                <a:tab pos="2152650" algn="l"/>
                <a:tab pos="3233738" algn="l"/>
                <a:tab pos="4303713" algn="l"/>
                <a:tab pos="5386388" algn="l"/>
              </a:tabLst>
            </a:pPr>
            <a:r>
              <a:rPr lang="de-DE" dirty="0"/>
              <a:t>und so sieht es jetzt aus:</a:t>
            </a:r>
          </a:p>
        </p:txBody>
      </p:sp>
      <p:pic>
        <p:nvPicPr>
          <p:cNvPr id="2" name="Picture 1"/>
          <p:cNvPicPr>
            <a:picLocks noChangeAspect="1"/>
          </p:cNvPicPr>
          <p:nvPr/>
        </p:nvPicPr>
        <p:blipFill>
          <a:blip r:embed="rId2"/>
          <a:stretch>
            <a:fillRect/>
          </a:stretch>
        </p:blipFill>
        <p:spPr>
          <a:xfrm>
            <a:off x="725584" y="1452336"/>
            <a:ext cx="4483100" cy="4737100"/>
          </a:xfrm>
          <a:prstGeom prst="rect">
            <a:avLst/>
          </a:prstGeom>
        </p:spPr>
      </p:pic>
      <p:pic>
        <p:nvPicPr>
          <p:cNvPr id="3" name="Picture 2"/>
          <p:cNvPicPr>
            <a:picLocks noChangeAspect="1"/>
          </p:cNvPicPr>
          <p:nvPr/>
        </p:nvPicPr>
        <p:blipFill>
          <a:blip r:embed="rId3"/>
          <a:stretch>
            <a:fillRect/>
          </a:stretch>
        </p:blipFill>
        <p:spPr>
          <a:xfrm>
            <a:off x="6761100" y="2969738"/>
            <a:ext cx="4203700" cy="1892300"/>
          </a:xfrm>
          <a:prstGeom prst="rect">
            <a:avLst/>
          </a:prstGeom>
        </p:spPr>
      </p:pic>
      <p:sp>
        <p:nvSpPr>
          <p:cNvPr id="13" name="Right Arrow 12"/>
          <p:cNvSpPr/>
          <p:nvPr/>
        </p:nvSpPr>
        <p:spPr>
          <a:xfrm rot="5400000">
            <a:off x="8494650" y="2199369"/>
            <a:ext cx="431800" cy="3048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39876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title"/>
          </p:nvPr>
        </p:nvSpPr>
        <p:spPr/>
        <p:txBody>
          <a:bodyPr/>
          <a:lstStyle/>
          <a:p>
            <a:r>
              <a:rPr lang="de-DE"/>
              <a:t>Gratulation!</a:t>
            </a:r>
          </a:p>
        </p:txBody>
      </p:sp>
      <p:sp>
        <p:nvSpPr>
          <p:cNvPr id="14" name="Textplatzhalter 8"/>
          <p:cNvSpPr txBox="1">
            <a:spLocks/>
          </p:cNvSpPr>
          <p:nvPr/>
        </p:nvSpPr>
        <p:spPr>
          <a:xfrm>
            <a:off x="725584" y="892176"/>
            <a:ext cx="4925916" cy="5153024"/>
          </a:xfrm>
          <a:prstGeom prst="rect">
            <a:avLst/>
          </a:prstGeom>
        </p:spPr>
        <p:txBody>
          <a:bodyPr/>
          <a:lstStyle>
            <a:lvl1pPr indent="-228600">
              <a:lnSpc>
                <a:spcPct val="90000"/>
              </a:lnSpc>
              <a:spcBef>
                <a:spcPts val="1000"/>
              </a:spcBef>
              <a:buFont typeface="Arial" panose="020B0604020202020204" pitchFamily="34" charset="0"/>
              <a:buNone/>
              <a:tabLst>
                <a:tab pos="1081088" algn="l"/>
                <a:tab pos="2152650" algn="l"/>
                <a:tab pos="3233738" algn="l"/>
                <a:tab pos="4303713" algn="l"/>
                <a:tab pos="5386388" algn="l"/>
              </a:tabLst>
              <a:defRPr lang="de-DE" b="1" baseline="0" dirty="0" smtClean="0">
                <a:solidFill>
                  <a:schemeClr val="bg1">
                    <a:lumMod val="50000"/>
                  </a:schemeClr>
                </a:solidFill>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marL="57150" indent="-285750">
              <a:tabLst>
                <a:tab pos="304800" algn="l"/>
                <a:tab pos="1081088" algn="l"/>
                <a:tab pos="2152650" algn="l"/>
                <a:tab pos="3233738" algn="l"/>
                <a:tab pos="4303713" algn="l"/>
                <a:tab pos="5386388" algn="l"/>
              </a:tabLst>
            </a:pPr>
            <a:r>
              <a:rPr lang="de-DE"/>
              <a:t>Wow! Ihr seid ganz schön cool! Das ist schon ein ganz schön kompliziertes Programm! </a:t>
            </a:r>
          </a:p>
          <a:p>
            <a:pPr marL="57150" indent="-285750">
              <a:tabLst>
                <a:tab pos="304800" algn="l"/>
                <a:tab pos="1081088" algn="l"/>
                <a:tab pos="2152650" algn="l"/>
                <a:tab pos="3233738" algn="l"/>
                <a:tab pos="4303713" algn="l"/>
                <a:tab pos="5386388" algn="l"/>
              </a:tabLst>
            </a:pPr>
            <a:endParaRPr lang="de-DE" sz="1000"/>
          </a:p>
          <a:p>
            <a:pPr marL="57150" indent="-285750">
              <a:tabLst>
                <a:tab pos="304800" algn="l"/>
                <a:tab pos="1081088" algn="l"/>
                <a:tab pos="2152650" algn="l"/>
                <a:tab pos="3233738" algn="l"/>
                <a:tab pos="4303713" algn="l"/>
                <a:tab pos="5386388" algn="l"/>
              </a:tabLst>
            </a:pPr>
            <a:r>
              <a:rPr lang="de-DE"/>
              <a:t>Herzlichen Glückwunsch im Club der richtigen Programmierer!</a:t>
            </a:r>
          </a:p>
          <a:p>
            <a:pPr marL="57150" indent="-285750">
              <a:tabLst>
                <a:tab pos="304800" algn="l"/>
                <a:tab pos="1081088" algn="l"/>
                <a:tab pos="2152650" algn="l"/>
                <a:tab pos="3233738" algn="l"/>
                <a:tab pos="4303713" algn="l"/>
                <a:tab pos="5386388" algn="l"/>
              </a:tabLst>
            </a:pPr>
            <a:endParaRPr lang="de-DE"/>
          </a:p>
          <a:p>
            <a:pPr marL="57150" indent="-285750">
              <a:tabLst>
                <a:tab pos="304800" algn="l"/>
                <a:tab pos="1081088" algn="l"/>
                <a:tab pos="2152650" algn="l"/>
                <a:tab pos="3233738" algn="l"/>
                <a:tab pos="4303713" algn="l"/>
                <a:tab pos="5386388" algn="l"/>
              </a:tabLst>
            </a:pPr>
            <a:endParaRPr lang="de-DE"/>
          </a:p>
          <a:p>
            <a:pPr marL="57150" indent="-285750">
              <a:tabLst>
                <a:tab pos="304800" algn="l"/>
                <a:tab pos="1081088" algn="l"/>
                <a:tab pos="2152650" algn="l"/>
                <a:tab pos="3233738" algn="l"/>
                <a:tab pos="4303713" algn="l"/>
                <a:tab pos="5386388" algn="l"/>
              </a:tabLst>
            </a:pPr>
            <a:endParaRPr lang="de-DE"/>
          </a:p>
          <a:p>
            <a:pPr marL="57150" indent="-285750">
              <a:tabLst>
                <a:tab pos="304800" algn="l"/>
                <a:tab pos="1081088" algn="l"/>
                <a:tab pos="2152650" algn="l"/>
                <a:tab pos="3233738" algn="l"/>
                <a:tab pos="4303713" algn="l"/>
                <a:tab pos="5386388" algn="l"/>
              </a:tabLst>
            </a:pPr>
            <a:endParaRPr lang="de-DE"/>
          </a:p>
          <a:p>
            <a:pPr marL="57150" indent="-285750">
              <a:tabLst>
                <a:tab pos="304800" algn="l"/>
                <a:tab pos="1081088" algn="l"/>
                <a:tab pos="2152650" algn="l"/>
                <a:tab pos="3233738" algn="l"/>
                <a:tab pos="4303713" algn="l"/>
                <a:tab pos="5386388" algn="l"/>
              </a:tabLst>
            </a:pPr>
            <a:r>
              <a:rPr lang="de-DE"/>
              <a:t>Habt ihr Lust, eure eigenen Strecken zu malen?</a:t>
            </a:r>
          </a:p>
          <a:p>
            <a:pPr marL="57150" indent="-285750">
              <a:tabLst>
                <a:tab pos="304800" algn="l"/>
                <a:tab pos="1081088" algn="l"/>
                <a:tab pos="2152650" algn="l"/>
                <a:tab pos="3233738" algn="l"/>
                <a:tab pos="4303713" algn="l"/>
                <a:tab pos="5386388" algn="l"/>
              </a:tabLst>
            </a:pPr>
            <a:r>
              <a:rPr lang="de-DE"/>
              <a:t>Und lasst die Lampen angehen, wenn </a:t>
            </a:r>
            <a:r>
              <a:rPr lang="de-DE" err="1"/>
              <a:t>mBot</a:t>
            </a:r>
            <a:r>
              <a:rPr lang="de-DE"/>
              <a:t> sich links oder rechts reindreht !</a:t>
            </a:r>
          </a:p>
          <a:p>
            <a:pPr marL="57150" indent="-285750">
              <a:tabLst>
                <a:tab pos="304800" algn="l"/>
                <a:tab pos="1081088" algn="l"/>
                <a:tab pos="2152650" algn="l"/>
                <a:tab pos="3233738" algn="l"/>
                <a:tab pos="4303713" algn="l"/>
                <a:tab pos="5386388" algn="l"/>
              </a:tabLst>
            </a:pPr>
            <a:r>
              <a:rPr lang="de-DE"/>
              <a:t>Baue den Ultraschall-Sensor ein und lass </a:t>
            </a:r>
            <a:r>
              <a:rPr lang="de-DE" err="1"/>
              <a:t>mBot</a:t>
            </a:r>
            <a:r>
              <a:rPr lang="de-DE"/>
              <a:t> stehenbleiben, wenn ein Hindernis kommt</a:t>
            </a:r>
          </a:p>
          <a:p>
            <a:pPr marL="57150" indent="-285750">
              <a:tabLst>
                <a:tab pos="304800" algn="l"/>
                <a:tab pos="1081088" algn="l"/>
                <a:tab pos="2152650" algn="l"/>
                <a:tab pos="3233738" algn="l"/>
                <a:tab pos="4303713" algn="l"/>
                <a:tab pos="5386388" algn="l"/>
              </a:tabLst>
            </a:pPr>
            <a:endParaRPr lang="de-DE"/>
          </a:p>
          <a:p>
            <a:pPr marL="57150" indent="-285750">
              <a:tabLst>
                <a:tab pos="304800" algn="l"/>
                <a:tab pos="1081088" algn="l"/>
                <a:tab pos="2152650" algn="l"/>
                <a:tab pos="3233738" algn="l"/>
                <a:tab pos="4303713" algn="l"/>
                <a:tab pos="5386388" algn="l"/>
              </a:tabLst>
            </a:pPr>
            <a:r>
              <a:rPr lang="de-DE"/>
              <a:t>Dann mal los!</a:t>
            </a:r>
          </a:p>
        </p:txBody>
      </p:sp>
      <p:pic>
        <p:nvPicPr>
          <p:cNvPr id="16" name="Picture 145"/>
          <p:cNvPicPr>
            <a:picLocks noChangeAspect="1" noChangeArrowheads="1"/>
          </p:cNvPicPr>
          <p:nvPr/>
        </p:nvPicPr>
        <p:blipFill>
          <a:blip r:embed="rId2" cstate="print"/>
          <a:srcRect/>
          <a:stretch>
            <a:fillRect/>
          </a:stretch>
        </p:blipFill>
        <p:spPr bwMode="auto">
          <a:xfrm>
            <a:off x="2805291" y="2124228"/>
            <a:ext cx="2311996" cy="1735251"/>
          </a:xfrm>
          <a:prstGeom prst="rect">
            <a:avLst/>
          </a:prstGeom>
          <a:noFill/>
          <a:ln w="9525">
            <a:noFill/>
            <a:miter lim="800000"/>
            <a:headEnd/>
            <a:tailEnd/>
          </a:ln>
        </p:spPr>
      </p:pic>
      <p:pic>
        <p:nvPicPr>
          <p:cNvPr id="19" name="Picture 18"/>
          <p:cNvPicPr>
            <a:picLocks noChangeAspect="1"/>
          </p:cNvPicPr>
          <p:nvPr/>
        </p:nvPicPr>
        <p:blipFill>
          <a:blip r:embed="rId3"/>
          <a:stretch>
            <a:fillRect/>
          </a:stretch>
        </p:blipFill>
        <p:spPr>
          <a:xfrm>
            <a:off x="3342213" y="5558255"/>
            <a:ext cx="2024456" cy="1100890"/>
          </a:xfrm>
          <a:prstGeom prst="rect">
            <a:avLst/>
          </a:prstGeom>
        </p:spPr>
      </p:pic>
      <p:pic>
        <p:nvPicPr>
          <p:cNvPr id="2" name="Picture 1"/>
          <p:cNvPicPr>
            <a:picLocks noChangeAspect="1"/>
          </p:cNvPicPr>
          <p:nvPr/>
        </p:nvPicPr>
        <p:blipFill>
          <a:blip r:embed="rId4"/>
          <a:stretch>
            <a:fillRect/>
          </a:stretch>
        </p:blipFill>
        <p:spPr>
          <a:xfrm>
            <a:off x="6090079" y="892176"/>
            <a:ext cx="4356100" cy="6083300"/>
          </a:xfrm>
          <a:prstGeom prst="rect">
            <a:avLst/>
          </a:prstGeom>
        </p:spPr>
      </p:pic>
    </p:spTree>
    <p:extLst>
      <p:ext uri="{BB962C8B-B14F-4D97-AF65-F5344CB8AC3E}">
        <p14:creationId xmlns:p14="http://schemas.microsoft.com/office/powerpoint/2010/main" val="15912606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title"/>
          </p:nvPr>
        </p:nvSpPr>
        <p:spPr/>
        <p:txBody>
          <a:bodyPr/>
          <a:lstStyle/>
          <a:p>
            <a:r>
              <a:rPr lang="de-DE" err="1"/>
              <a:t>mBot</a:t>
            </a:r>
            <a:r>
              <a:rPr lang="de-DE"/>
              <a:t> weicht aus</a:t>
            </a:r>
          </a:p>
        </p:txBody>
      </p:sp>
      <p:sp>
        <p:nvSpPr>
          <p:cNvPr id="4" name="Textplatzhalter 8"/>
          <p:cNvSpPr txBox="1">
            <a:spLocks/>
          </p:cNvSpPr>
          <p:nvPr/>
        </p:nvSpPr>
        <p:spPr>
          <a:xfrm>
            <a:off x="730035" y="817482"/>
            <a:ext cx="8117081" cy="4443287"/>
          </a:xfrm>
          <a:prstGeom prst="rect">
            <a:avLst/>
          </a:prstGeom>
        </p:spPr>
        <p:txBody>
          <a:bodyPr/>
          <a:lstStyle>
            <a:lvl1pPr indent="-228600">
              <a:lnSpc>
                <a:spcPct val="90000"/>
              </a:lnSpc>
              <a:spcBef>
                <a:spcPts val="1000"/>
              </a:spcBef>
              <a:buFont typeface="Arial" panose="020B0604020202020204" pitchFamily="34" charset="0"/>
              <a:buNone/>
              <a:tabLst>
                <a:tab pos="1081088" algn="l"/>
                <a:tab pos="2152650" algn="l"/>
                <a:tab pos="3233738" algn="l"/>
                <a:tab pos="4303713" algn="l"/>
                <a:tab pos="5386388" algn="l"/>
              </a:tabLst>
              <a:defRPr lang="de-DE" b="1" baseline="0" dirty="0" smtClean="0">
                <a:solidFill>
                  <a:schemeClr val="bg1">
                    <a:lumMod val="50000"/>
                  </a:schemeClr>
                </a:solidFill>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marL="46038" indent="0">
              <a:tabLst>
                <a:tab pos="342900" algn="l"/>
                <a:tab pos="2152650" algn="l"/>
                <a:tab pos="3233738" algn="l"/>
                <a:tab pos="4303713" algn="l"/>
                <a:tab pos="5386388" algn="l"/>
              </a:tabLst>
            </a:pPr>
            <a:r>
              <a:rPr lang="de-DE" dirty="0">
                <a:latin typeface="DIN" charset="0"/>
                <a:ea typeface="DIN" charset="0"/>
                <a:cs typeface="DIN" charset="0"/>
              </a:rPr>
              <a:t>Baut eine Wand auf wie auf dem rechten Bild zu sehen und stellt den </a:t>
            </a:r>
            <a:r>
              <a:rPr lang="de-DE" dirty="0" err="1">
                <a:latin typeface="DIN" charset="0"/>
                <a:ea typeface="DIN" charset="0"/>
                <a:cs typeface="DIN" charset="0"/>
              </a:rPr>
              <a:t>mBot</a:t>
            </a:r>
            <a:r>
              <a:rPr lang="de-DE" dirty="0">
                <a:latin typeface="DIN" charset="0"/>
                <a:ea typeface="DIN" charset="0"/>
                <a:cs typeface="DIN" charset="0"/>
              </a:rPr>
              <a:t> hinein.</a:t>
            </a:r>
          </a:p>
          <a:p>
            <a:pPr marL="114300" indent="-342900">
              <a:tabLst>
                <a:tab pos="342900" algn="l"/>
                <a:tab pos="2152650" algn="l"/>
                <a:tab pos="3233738" algn="l"/>
                <a:tab pos="4303713" algn="l"/>
                <a:tab pos="5386388" algn="l"/>
              </a:tabLst>
            </a:pPr>
            <a:endParaRPr lang="de-DE" sz="800" dirty="0">
              <a:latin typeface="DIN" charset="0"/>
              <a:ea typeface="DIN" charset="0"/>
              <a:cs typeface="DIN" charset="0"/>
            </a:endParaRPr>
          </a:p>
          <a:p>
            <a:pPr marL="46038" indent="0">
              <a:tabLst>
                <a:tab pos="342900" algn="l"/>
                <a:tab pos="2152650" algn="l"/>
                <a:tab pos="3233738" algn="l"/>
                <a:tab pos="4303713" algn="l"/>
                <a:tab pos="5386388" algn="l"/>
              </a:tabLst>
            </a:pPr>
            <a:r>
              <a:rPr lang="de-DE" dirty="0">
                <a:latin typeface="DIN" charset="0"/>
                <a:ea typeface="DIN" charset="0"/>
                <a:cs typeface="DIN" charset="0"/>
              </a:rPr>
              <a:t>Die Aufgabe ist, dass der </a:t>
            </a:r>
            <a:r>
              <a:rPr lang="de-DE" dirty="0" err="1">
                <a:latin typeface="DIN" charset="0"/>
                <a:ea typeface="DIN" charset="0"/>
                <a:cs typeface="DIN" charset="0"/>
              </a:rPr>
              <a:t>mBot</a:t>
            </a:r>
            <a:r>
              <a:rPr lang="de-DE" dirty="0">
                <a:latin typeface="DIN" charset="0"/>
                <a:ea typeface="DIN" charset="0"/>
                <a:cs typeface="DIN" charset="0"/>
              </a:rPr>
              <a:t> nicht gegen die Wand fährt, sondern kurz  davor sich für eine kurze Zeit zur Seite dreht und dann normal wieder weiter fährt.</a:t>
            </a:r>
          </a:p>
          <a:p>
            <a:pPr marL="114300" indent="-342900">
              <a:tabLst>
                <a:tab pos="342900" algn="l"/>
                <a:tab pos="2152650" algn="l"/>
                <a:tab pos="3233738" algn="l"/>
                <a:tab pos="4303713" algn="l"/>
                <a:tab pos="5386388" algn="l"/>
              </a:tabLst>
            </a:pPr>
            <a:endParaRPr lang="de-DE" sz="900" dirty="0">
              <a:latin typeface="DIN" charset="0"/>
              <a:ea typeface="DIN" charset="0"/>
              <a:cs typeface="DIN" charset="0"/>
            </a:endParaRPr>
          </a:p>
          <a:p>
            <a:pPr marL="114300" indent="-342900">
              <a:tabLst>
                <a:tab pos="342900" algn="l"/>
                <a:tab pos="2152650" algn="l"/>
                <a:tab pos="3233738" algn="l"/>
                <a:tab pos="4303713" algn="l"/>
                <a:tab pos="5386388" algn="l"/>
              </a:tabLst>
            </a:pPr>
            <a:r>
              <a:rPr lang="de-DE" dirty="0">
                <a:latin typeface="DIN" charset="0"/>
                <a:ea typeface="DIN" charset="0"/>
                <a:cs typeface="DIN" charset="0"/>
              </a:rPr>
              <a:t>Hier ein paar Ideen, die euch helfen:</a:t>
            </a:r>
          </a:p>
          <a:p>
            <a:pPr marL="114300" indent="-342900">
              <a:buFont typeface="+mj-lt"/>
              <a:buAutoNum type="arabicParenR"/>
              <a:tabLst>
                <a:tab pos="342900" algn="l"/>
                <a:tab pos="2152650" algn="l"/>
                <a:tab pos="3233738" algn="l"/>
                <a:tab pos="4303713" algn="l"/>
                <a:tab pos="5386388" algn="l"/>
              </a:tabLst>
            </a:pPr>
            <a:r>
              <a:rPr lang="de-DE" sz="1400" dirty="0">
                <a:latin typeface="DIN" charset="0"/>
                <a:ea typeface="DIN" charset="0"/>
                <a:cs typeface="DIN" charset="0"/>
              </a:rPr>
              <a:t>Welchen Sensor verwendet ihr am besten?</a:t>
            </a:r>
          </a:p>
          <a:p>
            <a:pPr marL="114300" indent="-342900">
              <a:buFont typeface="+mj-lt"/>
              <a:buAutoNum type="arabicParenR"/>
              <a:tabLst>
                <a:tab pos="342900" algn="l"/>
                <a:tab pos="2152650" algn="l"/>
                <a:tab pos="3233738" algn="l"/>
                <a:tab pos="4303713" algn="l"/>
                <a:tab pos="5386388" algn="l"/>
              </a:tabLst>
            </a:pPr>
            <a:r>
              <a:rPr lang="de-DE" sz="1400" dirty="0">
                <a:latin typeface="DIN" charset="0"/>
                <a:ea typeface="DIN" charset="0"/>
                <a:cs typeface="DIN" charset="0"/>
              </a:rPr>
              <a:t>Wie könnt ihr die richtige Entfernung mit dem Sensor herauskriegen? </a:t>
            </a:r>
            <a:br>
              <a:rPr lang="de-DE" sz="1400" dirty="0">
                <a:latin typeface="DIN" charset="0"/>
                <a:ea typeface="DIN" charset="0"/>
                <a:cs typeface="DIN" charset="0"/>
              </a:rPr>
            </a:br>
            <a:r>
              <a:rPr lang="de-DE" sz="1400" dirty="0">
                <a:latin typeface="DIN" charset="0"/>
                <a:ea typeface="DIN" charset="0"/>
                <a:cs typeface="DIN" charset="0"/>
              </a:rPr>
              <a:t>	Probiert aus und schreibt euch die Zahl auf</a:t>
            </a:r>
            <a:br>
              <a:rPr lang="de-DE" sz="1400" dirty="0">
                <a:latin typeface="DIN" charset="0"/>
                <a:ea typeface="DIN" charset="0"/>
                <a:cs typeface="DIN" charset="0"/>
              </a:rPr>
            </a:br>
            <a:endParaRPr lang="de-DE" sz="1400" dirty="0">
              <a:latin typeface="DIN" charset="0"/>
              <a:ea typeface="DIN" charset="0"/>
              <a:cs typeface="DIN" charset="0"/>
            </a:endParaRPr>
          </a:p>
          <a:p>
            <a:pPr marL="114300" indent="-342900">
              <a:buFont typeface="+mj-lt"/>
              <a:buAutoNum type="arabicParenR"/>
              <a:tabLst>
                <a:tab pos="342900" algn="l"/>
                <a:tab pos="2152650" algn="l"/>
                <a:tab pos="3233738" algn="l"/>
                <a:tab pos="4303713" algn="l"/>
                <a:tab pos="5386388" algn="l"/>
              </a:tabLst>
            </a:pPr>
            <a:r>
              <a:rPr lang="de-DE" sz="1400" dirty="0">
                <a:latin typeface="DIN" charset="0"/>
                <a:ea typeface="DIN" charset="0"/>
                <a:cs typeface="DIN" charset="0"/>
              </a:rPr>
              <a:t>Fangt mit einer                                                     an!</a:t>
            </a:r>
          </a:p>
          <a:p>
            <a:pPr marL="114300" indent="-342900">
              <a:buFont typeface="+mj-lt"/>
              <a:buAutoNum type="arabicParenR"/>
              <a:tabLst>
                <a:tab pos="342900" algn="l"/>
                <a:tab pos="2152650" algn="l"/>
                <a:tab pos="3233738" algn="l"/>
                <a:tab pos="4303713" algn="l"/>
                <a:tab pos="5386388" algn="l"/>
              </a:tabLst>
            </a:pPr>
            <a:r>
              <a:rPr lang="de-DE" sz="1400" dirty="0">
                <a:latin typeface="DIN" charset="0"/>
                <a:ea typeface="DIN" charset="0"/>
                <a:cs typeface="DIN" charset="0"/>
              </a:rPr>
              <a:t>Macht es erstmal so, dass der </a:t>
            </a:r>
            <a:r>
              <a:rPr lang="de-DE" sz="1400" dirty="0" err="1">
                <a:latin typeface="DIN" charset="0"/>
                <a:ea typeface="DIN" charset="0"/>
                <a:cs typeface="DIN" charset="0"/>
              </a:rPr>
              <a:t>mBot</a:t>
            </a:r>
            <a:r>
              <a:rPr lang="de-DE" sz="1400" dirty="0">
                <a:latin typeface="DIN" charset="0"/>
                <a:ea typeface="DIN" charset="0"/>
                <a:cs typeface="DIN" charset="0"/>
              </a:rPr>
              <a:t> sich immer nach rechts dreht. </a:t>
            </a:r>
            <a:br>
              <a:rPr lang="de-DE" sz="1400" dirty="0">
                <a:latin typeface="DIN" charset="0"/>
                <a:ea typeface="DIN" charset="0"/>
                <a:cs typeface="DIN" charset="0"/>
              </a:rPr>
            </a:br>
            <a:r>
              <a:rPr lang="de-DE" sz="1400" dirty="0">
                <a:latin typeface="DIN" charset="0"/>
                <a:ea typeface="DIN" charset="0"/>
                <a:cs typeface="DIN" charset="0"/>
              </a:rPr>
              <a:t>	Probiert aus, wie lange.</a:t>
            </a:r>
          </a:p>
          <a:p>
            <a:pPr marL="114300" indent="-342900">
              <a:buFont typeface="+mj-lt"/>
              <a:buAutoNum type="arabicParenR"/>
              <a:tabLst>
                <a:tab pos="342900" algn="l"/>
                <a:tab pos="2152650" algn="l"/>
                <a:tab pos="3233738" algn="l"/>
                <a:tab pos="4303713" algn="l"/>
                <a:tab pos="5386388" algn="l"/>
              </a:tabLst>
            </a:pPr>
            <a:r>
              <a:rPr lang="de-DE" sz="1400" dirty="0">
                <a:latin typeface="DIN" charset="0"/>
                <a:ea typeface="DIN" charset="0"/>
                <a:cs typeface="DIN" charset="0"/>
              </a:rPr>
              <a:t>Wenn das klappt, sollt ihr folgendes programmieren:</a:t>
            </a:r>
          </a:p>
        </p:txBody>
      </p:sp>
      <p:pic>
        <p:nvPicPr>
          <p:cNvPr id="6" name="Picture 5"/>
          <p:cNvPicPr>
            <a:picLocks noChangeAspect="1"/>
          </p:cNvPicPr>
          <p:nvPr/>
        </p:nvPicPr>
        <p:blipFill>
          <a:blip r:embed="rId2"/>
          <a:stretch>
            <a:fillRect/>
          </a:stretch>
        </p:blipFill>
        <p:spPr>
          <a:xfrm>
            <a:off x="2291937" y="5437185"/>
            <a:ext cx="3740479" cy="1195183"/>
          </a:xfrm>
          <a:prstGeom prst="rect">
            <a:avLst/>
          </a:prstGeom>
        </p:spPr>
      </p:pic>
      <p:cxnSp>
        <p:nvCxnSpPr>
          <p:cNvPr id="8" name="Straight Arrow Connector 7"/>
          <p:cNvCxnSpPr/>
          <p:nvPr/>
        </p:nvCxnSpPr>
        <p:spPr>
          <a:xfrm flipH="1" flipV="1">
            <a:off x="5628789" y="5961407"/>
            <a:ext cx="1152153" cy="11876"/>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flipH="1" flipV="1">
            <a:off x="5628788" y="6273137"/>
            <a:ext cx="1152153" cy="11876"/>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6780941" y="5783566"/>
            <a:ext cx="3710972" cy="338554"/>
          </a:xfrm>
          <a:prstGeom prst="rect">
            <a:avLst/>
          </a:prstGeom>
        </p:spPr>
        <p:txBody>
          <a:bodyPr wrap="square" rtlCol="0">
            <a:spAutoFit/>
          </a:bodyPr>
          <a:lstStyle/>
          <a:p>
            <a:pPr marL="0" indent="0">
              <a:buNone/>
            </a:pPr>
            <a:r>
              <a:rPr lang="en-US" sz="1600" kern="1200" baseline="0" dirty="0" err="1">
                <a:solidFill>
                  <a:srgbClr val="FFC000"/>
                </a:solidFill>
                <a:latin typeface="+mn-lt"/>
                <a:ea typeface="+mn-ea"/>
                <a:cs typeface="+mn-cs"/>
              </a:rPr>
              <a:t>fahre</a:t>
            </a:r>
            <a:r>
              <a:rPr lang="en-US" sz="1600" kern="1200" baseline="0" dirty="0">
                <a:solidFill>
                  <a:srgbClr val="FFC000"/>
                </a:solidFill>
                <a:latin typeface="+mn-lt"/>
                <a:ea typeface="+mn-ea"/>
                <a:cs typeface="+mn-cs"/>
              </a:rPr>
              <a:t> </a:t>
            </a:r>
            <a:r>
              <a:rPr lang="en-US" sz="1600" kern="1200" baseline="0" dirty="0" err="1">
                <a:solidFill>
                  <a:srgbClr val="FFC000"/>
                </a:solidFill>
                <a:latin typeface="+mn-lt"/>
                <a:ea typeface="+mn-ea"/>
                <a:cs typeface="+mn-cs"/>
              </a:rPr>
              <a:t>rechts</a:t>
            </a:r>
            <a:r>
              <a:rPr lang="en-US" sz="1600" kern="1200" baseline="0" dirty="0">
                <a:solidFill>
                  <a:srgbClr val="FFC000"/>
                </a:solidFill>
                <a:latin typeface="+mn-lt"/>
                <a:ea typeface="+mn-ea"/>
                <a:cs typeface="+mn-cs"/>
              </a:rPr>
              <a:t> </a:t>
            </a:r>
            <a:r>
              <a:rPr lang="en-US" sz="1600" kern="1200" baseline="0" dirty="0" err="1">
                <a:solidFill>
                  <a:srgbClr val="FFC000"/>
                </a:solidFill>
                <a:latin typeface="+mn-lt"/>
                <a:ea typeface="+mn-ea"/>
                <a:cs typeface="+mn-cs"/>
              </a:rPr>
              <a:t>herum</a:t>
            </a:r>
            <a:endParaRPr lang="en-US" sz="1600" kern="1200" baseline="0" dirty="0">
              <a:solidFill>
                <a:srgbClr val="FFC000"/>
              </a:solidFill>
              <a:latin typeface="+mn-lt"/>
              <a:ea typeface="+mn-ea"/>
              <a:cs typeface="+mn-cs"/>
            </a:endParaRPr>
          </a:p>
        </p:txBody>
      </p:sp>
      <p:sp>
        <p:nvSpPr>
          <p:cNvPr id="16" name="TextBox 15"/>
          <p:cNvSpPr txBox="1"/>
          <p:nvPr/>
        </p:nvSpPr>
        <p:spPr>
          <a:xfrm>
            <a:off x="6778961" y="6066597"/>
            <a:ext cx="3710972" cy="338554"/>
          </a:xfrm>
          <a:prstGeom prst="rect">
            <a:avLst/>
          </a:prstGeom>
        </p:spPr>
        <p:txBody>
          <a:bodyPr wrap="square" rtlCol="0">
            <a:spAutoFit/>
          </a:bodyPr>
          <a:lstStyle/>
          <a:p>
            <a:pPr marL="0" indent="0">
              <a:buNone/>
            </a:pPr>
            <a:r>
              <a:rPr lang="en-US" sz="1600" kern="1200" baseline="0" err="1">
                <a:solidFill>
                  <a:srgbClr val="FFC000"/>
                </a:solidFill>
                <a:latin typeface="+mn-lt"/>
                <a:ea typeface="+mn-ea"/>
                <a:cs typeface="+mn-cs"/>
              </a:rPr>
              <a:t>fahre</a:t>
            </a:r>
            <a:r>
              <a:rPr lang="en-US" sz="1600" kern="1200" baseline="0">
                <a:solidFill>
                  <a:srgbClr val="FFC000"/>
                </a:solidFill>
                <a:latin typeface="+mn-lt"/>
                <a:ea typeface="+mn-ea"/>
                <a:cs typeface="+mn-cs"/>
              </a:rPr>
              <a:t> links </a:t>
            </a:r>
            <a:r>
              <a:rPr lang="en-US" sz="1600" kern="1200" baseline="0" err="1">
                <a:solidFill>
                  <a:srgbClr val="FFC000"/>
                </a:solidFill>
                <a:latin typeface="+mn-lt"/>
                <a:ea typeface="+mn-ea"/>
                <a:cs typeface="+mn-cs"/>
              </a:rPr>
              <a:t>herum</a:t>
            </a:r>
            <a:endParaRPr lang="en-US" sz="1600" kern="1200" baseline="0">
              <a:solidFill>
                <a:srgbClr val="FFC000"/>
              </a:solidFill>
              <a:latin typeface="+mn-lt"/>
              <a:ea typeface="+mn-ea"/>
              <a:cs typeface="+mn-cs"/>
            </a:endParaRPr>
          </a:p>
        </p:txBody>
      </p:sp>
      <p:pic>
        <p:nvPicPr>
          <p:cNvPr id="18" name="Picture 17"/>
          <p:cNvPicPr>
            <a:picLocks noChangeAspect="1"/>
          </p:cNvPicPr>
          <p:nvPr/>
        </p:nvPicPr>
        <p:blipFill>
          <a:blip r:embed="rId3"/>
          <a:stretch>
            <a:fillRect/>
          </a:stretch>
        </p:blipFill>
        <p:spPr>
          <a:xfrm rot="10800000">
            <a:off x="8987265" y="817482"/>
            <a:ext cx="2788328" cy="4055423"/>
          </a:xfrm>
          <a:prstGeom prst="rect">
            <a:avLst/>
          </a:prstGeom>
        </p:spPr>
      </p:pic>
      <p:pic>
        <p:nvPicPr>
          <p:cNvPr id="20" name="Picture 19"/>
          <p:cNvPicPr>
            <a:picLocks noChangeAspect="1"/>
          </p:cNvPicPr>
          <p:nvPr/>
        </p:nvPicPr>
        <p:blipFill>
          <a:blip r:embed="rId4"/>
          <a:stretch>
            <a:fillRect/>
          </a:stretch>
        </p:blipFill>
        <p:spPr>
          <a:xfrm>
            <a:off x="2516789" y="3471169"/>
            <a:ext cx="1590515" cy="550963"/>
          </a:xfrm>
          <a:prstGeom prst="rect">
            <a:avLst/>
          </a:prstGeom>
        </p:spPr>
      </p:pic>
    </p:spTree>
    <p:extLst>
      <p:ext uri="{BB962C8B-B14F-4D97-AF65-F5344CB8AC3E}">
        <p14:creationId xmlns:p14="http://schemas.microsoft.com/office/powerpoint/2010/main" val="11653063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2"/>
          <a:stretch>
            <a:fillRect/>
          </a:stretch>
        </p:blipFill>
        <p:spPr>
          <a:xfrm>
            <a:off x="538197" y="962905"/>
            <a:ext cx="5143500" cy="5016500"/>
          </a:xfrm>
          <a:prstGeom prst="rect">
            <a:avLst/>
          </a:prstGeom>
        </p:spPr>
      </p:pic>
      <p:sp>
        <p:nvSpPr>
          <p:cNvPr id="2" name="Title 1"/>
          <p:cNvSpPr>
            <a:spLocks noGrp="1"/>
          </p:cNvSpPr>
          <p:nvPr>
            <p:ph type="title"/>
          </p:nvPr>
        </p:nvSpPr>
        <p:spPr/>
        <p:txBody>
          <a:bodyPr/>
          <a:lstStyle/>
          <a:p>
            <a:r>
              <a:rPr lang="en-US" dirty="0" err="1"/>
              <a:t>mbot</a:t>
            </a:r>
            <a:r>
              <a:rPr lang="en-US" dirty="0"/>
              <a:t> </a:t>
            </a:r>
            <a:r>
              <a:rPr lang="en-US" dirty="0" err="1"/>
              <a:t>weicht</a:t>
            </a:r>
            <a:r>
              <a:rPr lang="en-US" dirty="0"/>
              <a:t> </a:t>
            </a:r>
            <a:r>
              <a:rPr lang="en-US" dirty="0" err="1"/>
              <a:t>aus</a:t>
            </a:r>
            <a:r>
              <a:rPr lang="en-US" dirty="0"/>
              <a:t> – die </a:t>
            </a:r>
            <a:r>
              <a:rPr lang="en-US" dirty="0" err="1"/>
              <a:t>Lösung</a:t>
            </a:r>
            <a:endParaRPr lang="en-US" dirty="0"/>
          </a:p>
        </p:txBody>
      </p:sp>
      <p:cxnSp>
        <p:nvCxnSpPr>
          <p:cNvPr id="4" name="Straight Arrow Connector 3"/>
          <p:cNvCxnSpPr/>
          <p:nvPr/>
        </p:nvCxnSpPr>
        <p:spPr>
          <a:xfrm flipH="1" flipV="1">
            <a:off x="5343781" y="3328057"/>
            <a:ext cx="1152153" cy="11876"/>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5" name="TextBox 4"/>
          <p:cNvSpPr txBox="1"/>
          <p:nvPr/>
        </p:nvSpPr>
        <p:spPr>
          <a:xfrm>
            <a:off x="6493954" y="3121517"/>
            <a:ext cx="3710972" cy="369332"/>
          </a:xfrm>
          <a:prstGeom prst="rect">
            <a:avLst/>
          </a:prstGeom>
        </p:spPr>
        <p:txBody>
          <a:bodyPr wrap="square" rtlCol="0">
            <a:spAutoFit/>
          </a:bodyPr>
          <a:lstStyle/>
          <a:p>
            <a:pPr marL="0" indent="0">
              <a:buNone/>
            </a:pPr>
            <a:r>
              <a:rPr lang="en-US" kern="1200" baseline="0" dirty="0" err="1">
                <a:solidFill>
                  <a:srgbClr val="FFC000"/>
                </a:solidFill>
                <a:latin typeface="+mn-lt"/>
                <a:ea typeface="+mn-ea"/>
                <a:cs typeface="+mn-cs"/>
              </a:rPr>
              <a:t>fahre</a:t>
            </a:r>
            <a:r>
              <a:rPr lang="en-US" kern="1200" baseline="0" dirty="0">
                <a:solidFill>
                  <a:srgbClr val="FFC000"/>
                </a:solidFill>
                <a:latin typeface="+mn-lt"/>
                <a:ea typeface="+mn-ea"/>
                <a:cs typeface="+mn-cs"/>
              </a:rPr>
              <a:t> </a:t>
            </a:r>
            <a:r>
              <a:rPr lang="en-US" kern="1200" baseline="0" dirty="0" err="1">
                <a:solidFill>
                  <a:srgbClr val="FFC000"/>
                </a:solidFill>
                <a:latin typeface="+mn-lt"/>
                <a:ea typeface="+mn-ea"/>
                <a:cs typeface="+mn-cs"/>
              </a:rPr>
              <a:t>rechts</a:t>
            </a:r>
            <a:r>
              <a:rPr lang="en-US" kern="1200" baseline="0" dirty="0">
                <a:solidFill>
                  <a:srgbClr val="FFC000"/>
                </a:solidFill>
                <a:latin typeface="+mn-lt"/>
                <a:ea typeface="+mn-ea"/>
                <a:cs typeface="+mn-cs"/>
              </a:rPr>
              <a:t> </a:t>
            </a:r>
            <a:r>
              <a:rPr lang="en-US" kern="1200" baseline="0" dirty="0" err="1">
                <a:solidFill>
                  <a:srgbClr val="FFC000"/>
                </a:solidFill>
                <a:latin typeface="+mn-lt"/>
                <a:ea typeface="+mn-ea"/>
                <a:cs typeface="+mn-cs"/>
              </a:rPr>
              <a:t>herum</a:t>
            </a:r>
            <a:endParaRPr lang="en-US" kern="1200" baseline="0" dirty="0">
              <a:solidFill>
                <a:srgbClr val="FFC000"/>
              </a:solidFill>
              <a:latin typeface="+mn-lt"/>
              <a:ea typeface="+mn-ea"/>
              <a:cs typeface="+mn-cs"/>
            </a:endParaRPr>
          </a:p>
        </p:txBody>
      </p:sp>
      <p:cxnSp>
        <p:nvCxnSpPr>
          <p:cNvPr id="6" name="Straight Arrow Connector 5"/>
          <p:cNvCxnSpPr/>
          <p:nvPr/>
        </p:nvCxnSpPr>
        <p:spPr>
          <a:xfrm flipH="1" flipV="1">
            <a:off x="5275841" y="4240774"/>
            <a:ext cx="1152153" cy="11876"/>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6491974" y="4031861"/>
            <a:ext cx="3710972" cy="369332"/>
          </a:xfrm>
          <a:prstGeom prst="rect">
            <a:avLst/>
          </a:prstGeom>
        </p:spPr>
        <p:txBody>
          <a:bodyPr wrap="square" rtlCol="0">
            <a:spAutoFit/>
          </a:bodyPr>
          <a:lstStyle/>
          <a:p>
            <a:pPr marL="0" indent="0">
              <a:buNone/>
            </a:pPr>
            <a:r>
              <a:rPr lang="en-US" kern="1200" baseline="0" dirty="0" err="1">
                <a:solidFill>
                  <a:srgbClr val="FFC000"/>
                </a:solidFill>
                <a:latin typeface="+mn-lt"/>
                <a:ea typeface="+mn-ea"/>
                <a:cs typeface="+mn-cs"/>
              </a:rPr>
              <a:t>fahre</a:t>
            </a:r>
            <a:r>
              <a:rPr lang="en-US" kern="1200" baseline="0" dirty="0">
                <a:solidFill>
                  <a:srgbClr val="FFC000"/>
                </a:solidFill>
                <a:latin typeface="+mn-lt"/>
                <a:ea typeface="+mn-ea"/>
                <a:cs typeface="+mn-cs"/>
              </a:rPr>
              <a:t> links </a:t>
            </a:r>
            <a:r>
              <a:rPr lang="en-US" kern="1200" baseline="0" dirty="0" err="1">
                <a:solidFill>
                  <a:srgbClr val="FFC000"/>
                </a:solidFill>
                <a:latin typeface="+mn-lt"/>
                <a:ea typeface="+mn-ea"/>
                <a:cs typeface="+mn-cs"/>
              </a:rPr>
              <a:t>herum</a:t>
            </a:r>
            <a:r>
              <a:rPr lang="en-US" kern="1200" baseline="0" dirty="0">
                <a:solidFill>
                  <a:srgbClr val="FFC000"/>
                </a:solidFill>
                <a:latin typeface="+mn-lt"/>
                <a:ea typeface="+mn-ea"/>
                <a:cs typeface="+mn-cs"/>
              </a:rPr>
              <a:t> </a:t>
            </a:r>
          </a:p>
        </p:txBody>
      </p:sp>
      <p:cxnSp>
        <p:nvCxnSpPr>
          <p:cNvPr id="8" name="Straight Arrow Connector 7"/>
          <p:cNvCxnSpPr/>
          <p:nvPr/>
        </p:nvCxnSpPr>
        <p:spPr>
          <a:xfrm flipH="1" flipV="1">
            <a:off x="5341801" y="2417713"/>
            <a:ext cx="1152153" cy="11876"/>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6491974" y="2211173"/>
            <a:ext cx="3710972" cy="369332"/>
          </a:xfrm>
          <a:prstGeom prst="rect">
            <a:avLst/>
          </a:prstGeom>
        </p:spPr>
        <p:txBody>
          <a:bodyPr wrap="square" rtlCol="0">
            <a:spAutoFit/>
          </a:bodyPr>
          <a:lstStyle/>
          <a:p>
            <a:pPr marL="0" indent="0">
              <a:buNone/>
            </a:pPr>
            <a:r>
              <a:rPr lang="en-US" kern="1200" baseline="0" dirty="0" err="1">
                <a:solidFill>
                  <a:srgbClr val="FFC000"/>
                </a:solidFill>
                <a:latin typeface="+mn-lt"/>
                <a:ea typeface="+mn-ea"/>
                <a:cs typeface="+mn-cs"/>
              </a:rPr>
              <a:t>fahre</a:t>
            </a:r>
            <a:r>
              <a:rPr lang="en-US" kern="1200" baseline="0" dirty="0">
                <a:solidFill>
                  <a:srgbClr val="FFC000"/>
                </a:solidFill>
                <a:latin typeface="+mn-lt"/>
                <a:ea typeface="+mn-ea"/>
                <a:cs typeface="+mn-cs"/>
              </a:rPr>
              <a:t> </a:t>
            </a:r>
            <a:r>
              <a:rPr lang="en-US" kern="1200" baseline="0" dirty="0" err="1">
                <a:solidFill>
                  <a:srgbClr val="FFC000"/>
                </a:solidFill>
                <a:latin typeface="+mn-lt"/>
                <a:ea typeface="+mn-ea"/>
                <a:cs typeface="+mn-cs"/>
              </a:rPr>
              <a:t>rechts</a:t>
            </a:r>
            <a:r>
              <a:rPr lang="en-US" kern="1200" baseline="0" dirty="0">
                <a:solidFill>
                  <a:srgbClr val="FFC000"/>
                </a:solidFill>
                <a:latin typeface="+mn-lt"/>
                <a:ea typeface="+mn-ea"/>
                <a:cs typeface="+mn-cs"/>
              </a:rPr>
              <a:t> rum</a:t>
            </a:r>
          </a:p>
        </p:txBody>
      </p:sp>
      <p:cxnSp>
        <p:nvCxnSpPr>
          <p:cNvPr id="13" name="Straight Arrow Connector 12"/>
          <p:cNvCxnSpPr>
            <a:stCxn id="14" idx="1"/>
          </p:cNvCxnSpPr>
          <p:nvPr/>
        </p:nvCxnSpPr>
        <p:spPr>
          <a:xfrm flipH="1">
            <a:off x="5551070" y="1182061"/>
            <a:ext cx="1152152" cy="363948"/>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6703222" y="858895"/>
            <a:ext cx="3710972" cy="646331"/>
          </a:xfrm>
          <a:prstGeom prst="rect">
            <a:avLst/>
          </a:prstGeom>
          <a:solidFill>
            <a:schemeClr val="bg1">
              <a:lumMod val="95000"/>
            </a:schemeClr>
          </a:solidFill>
        </p:spPr>
        <p:txBody>
          <a:bodyPr wrap="square" rtlCol="0">
            <a:spAutoFit/>
          </a:bodyPr>
          <a:lstStyle/>
          <a:p>
            <a:pPr marL="0" indent="0">
              <a:buNone/>
            </a:pPr>
            <a:r>
              <a:rPr lang="en-US" kern="1200" baseline="0" dirty="0" err="1">
                <a:solidFill>
                  <a:srgbClr val="FFC000"/>
                </a:solidFill>
                <a:latin typeface="+mn-lt"/>
                <a:ea typeface="+mn-ea"/>
                <a:cs typeface="+mn-cs"/>
              </a:rPr>
              <a:t>Nur</a:t>
            </a:r>
            <a:r>
              <a:rPr lang="en-US" kern="1200" baseline="0" dirty="0">
                <a:solidFill>
                  <a:srgbClr val="FFC000"/>
                </a:solidFill>
                <a:latin typeface="+mn-lt"/>
                <a:ea typeface="+mn-ea"/>
                <a:cs typeface="+mn-cs"/>
              </a:rPr>
              <a:t> </a:t>
            </a:r>
            <a:r>
              <a:rPr lang="en-US" kern="1200" baseline="0" dirty="0" err="1">
                <a:solidFill>
                  <a:srgbClr val="FFC000"/>
                </a:solidFill>
                <a:latin typeface="+mn-lt"/>
                <a:ea typeface="+mn-ea"/>
                <a:cs typeface="+mn-cs"/>
              </a:rPr>
              <a:t>wenn</a:t>
            </a:r>
            <a:r>
              <a:rPr lang="en-US" kern="1200" baseline="0" dirty="0">
                <a:solidFill>
                  <a:srgbClr val="FFC000"/>
                </a:solidFill>
                <a:latin typeface="+mn-lt"/>
                <a:ea typeface="+mn-ea"/>
                <a:cs typeface="+mn-cs"/>
              </a:rPr>
              <a:t> die</a:t>
            </a:r>
            <a:r>
              <a:rPr lang="en-US" kern="1200" dirty="0">
                <a:solidFill>
                  <a:srgbClr val="FFC000"/>
                </a:solidFill>
                <a:latin typeface="+mn-lt"/>
                <a:ea typeface="+mn-ea"/>
                <a:cs typeface="+mn-cs"/>
              </a:rPr>
              <a:t> </a:t>
            </a:r>
            <a:r>
              <a:rPr lang="en-US" kern="1200" dirty="0" err="1">
                <a:solidFill>
                  <a:srgbClr val="FFC000"/>
                </a:solidFill>
                <a:latin typeface="+mn-lt"/>
                <a:ea typeface="+mn-ea"/>
                <a:cs typeface="+mn-cs"/>
              </a:rPr>
              <a:t>Entfernung</a:t>
            </a:r>
            <a:r>
              <a:rPr lang="en-US" kern="1200" dirty="0">
                <a:solidFill>
                  <a:srgbClr val="FFC000"/>
                </a:solidFill>
                <a:latin typeface="+mn-lt"/>
                <a:ea typeface="+mn-ea"/>
                <a:cs typeface="+mn-cs"/>
              </a:rPr>
              <a:t> </a:t>
            </a:r>
            <a:r>
              <a:rPr lang="en-US" kern="1200" dirty="0" err="1">
                <a:solidFill>
                  <a:srgbClr val="FFC000"/>
                </a:solidFill>
                <a:latin typeface="+mn-lt"/>
                <a:ea typeface="+mn-ea"/>
                <a:cs typeface="+mn-cs"/>
              </a:rPr>
              <a:t>kleiner</a:t>
            </a:r>
            <a:r>
              <a:rPr lang="en-US" kern="1200" dirty="0">
                <a:solidFill>
                  <a:srgbClr val="FFC000"/>
                </a:solidFill>
                <a:latin typeface="+mn-lt"/>
                <a:ea typeface="+mn-ea"/>
                <a:cs typeface="+mn-cs"/>
              </a:rPr>
              <a:t> 15 </a:t>
            </a:r>
            <a:r>
              <a:rPr lang="en-US" kern="1200" dirty="0" err="1">
                <a:solidFill>
                  <a:srgbClr val="FFC000"/>
                </a:solidFill>
                <a:latin typeface="+mn-lt"/>
                <a:ea typeface="+mn-ea"/>
                <a:cs typeface="+mn-cs"/>
              </a:rPr>
              <a:t>ist</a:t>
            </a:r>
            <a:r>
              <a:rPr lang="en-US" kern="1200" dirty="0">
                <a:solidFill>
                  <a:srgbClr val="FFC000"/>
                </a:solidFill>
                <a:latin typeface="+mn-lt"/>
                <a:ea typeface="+mn-ea"/>
                <a:cs typeface="+mn-cs"/>
              </a:rPr>
              <a:t>, </a:t>
            </a:r>
            <a:r>
              <a:rPr lang="en-US" kern="1200" dirty="0" err="1">
                <a:solidFill>
                  <a:srgbClr val="FFC000"/>
                </a:solidFill>
                <a:latin typeface="+mn-lt"/>
                <a:ea typeface="+mn-ea"/>
                <a:cs typeface="+mn-cs"/>
              </a:rPr>
              <a:t>dann</a:t>
            </a:r>
            <a:r>
              <a:rPr lang="en-US" kern="1200" dirty="0">
                <a:solidFill>
                  <a:srgbClr val="FFC000"/>
                </a:solidFill>
                <a:latin typeface="+mn-lt"/>
                <a:ea typeface="+mn-ea"/>
                <a:cs typeface="+mn-cs"/>
              </a:rPr>
              <a:t> </a:t>
            </a:r>
            <a:r>
              <a:rPr lang="en-US" kern="1200" dirty="0" err="1">
                <a:solidFill>
                  <a:srgbClr val="FFC000"/>
                </a:solidFill>
                <a:latin typeface="+mn-lt"/>
                <a:ea typeface="+mn-ea"/>
                <a:cs typeface="+mn-cs"/>
              </a:rPr>
              <a:t>wollen</a:t>
            </a:r>
            <a:r>
              <a:rPr lang="en-US" kern="1200" dirty="0">
                <a:solidFill>
                  <a:srgbClr val="FFC000"/>
                </a:solidFill>
                <a:latin typeface="+mn-lt"/>
                <a:ea typeface="+mn-ea"/>
                <a:cs typeface="+mn-cs"/>
              </a:rPr>
              <a:t> </a:t>
            </a:r>
            <a:r>
              <a:rPr lang="en-US" kern="1200" dirty="0" err="1">
                <a:solidFill>
                  <a:srgbClr val="FFC000"/>
                </a:solidFill>
                <a:latin typeface="+mn-lt"/>
                <a:ea typeface="+mn-ea"/>
                <a:cs typeface="+mn-cs"/>
              </a:rPr>
              <a:t>wir</a:t>
            </a:r>
            <a:r>
              <a:rPr lang="en-US" kern="1200" dirty="0">
                <a:solidFill>
                  <a:srgbClr val="FFC000"/>
                </a:solidFill>
                <a:latin typeface="+mn-lt"/>
                <a:ea typeface="+mn-ea"/>
                <a:cs typeface="+mn-cs"/>
              </a:rPr>
              <a:t> </a:t>
            </a:r>
            <a:r>
              <a:rPr lang="en-US" kern="1200" dirty="0" err="1">
                <a:solidFill>
                  <a:srgbClr val="FFC000"/>
                </a:solidFill>
                <a:latin typeface="+mn-lt"/>
                <a:ea typeface="+mn-ea"/>
                <a:cs typeface="+mn-cs"/>
              </a:rPr>
              <a:t>ausweichen</a:t>
            </a:r>
            <a:r>
              <a:rPr lang="en-US" kern="1200" dirty="0">
                <a:solidFill>
                  <a:srgbClr val="FFC000"/>
                </a:solidFill>
                <a:latin typeface="+mn-lt"/>
                <a:ea typeface="+mn-ea"/>
                <a:cs typeface="+mn-cs"/>
              </a:rPr>
              <a:t>.</a:t>
            </a:r>
            <a:endParaRPr lang="en-US" kern="1200" baseline="0" dirty="0">
              <a:solidFill>
                <a:srgbClr val="FFC000"/>
              </a:solidFill>
              <a:latin typeface="+mn-lt"/>
              <a:ea typeface="+mn-ea"/>
              <a:cs typeface="+mn-cs"/>
            </a:endParaRPr>
          </a:p>
        </p:txBody>
      </p:sp>
      <p:cxnSp>
        <p:nvCxnSpPr>
          <p:cNvPr id="18" name="Straight Arrow Connector 17"/>
          <p:cNvCxnSpPr>
            <a:stCxn id="22" idx="1"/>
          </p:cNvCxnSpPr>
          <p:nvPr/>
        </p:nvCxnSpPr>
        <p:spPr>
          <a:xfrm flipH="1">
            <a:off x="5551070" y="1858611"/>
            <a:ext cx="1152151" cy="242429"/>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6703221" y="1673945"/>
            <a:ext cx="4310001" cy="369332"/>
          </a:xfrm>
          <a:prstGeom prst="rect">
            <a:avLst/>
          </a:prstGeom>
        </p:spPr>
        <p:txBody>
          <a:bodyPr wrap="square" rtlCol="0">
            <a:spAutoFit/>
          </a:bodyPr>
          <a:lstStyle/>
          <a:p>
            <a:pPr marL="0" indent="0">
              <a:buNone/>
            </a:pPr>
            <a:r>
              <a:rPr lang="en-US" dirty="0">
                <a:solidFill>
                  <a:srgbClr val="FFC000"/>
                </a:solidFill>
              </a:rPr>
              <a:t>So nah </a:t>
            </a:r>
            <a:r>
              <a:rPr lang="en-US" dirty="0" err="1">
                <a:solidFill>
                  <a:srgbClr val="FFC000"/>
                </a:solidFill>
              </a:rPr>
              <a:t>dran</a:t>
            </a:r>
            <a:r>
              <a:rPr lang="en-US" dirty="0">
                <a:solidFill>
                  <a:srgbClr val="FFC000"/>
                </a:solidFill>
              </a:rPr>
              <a:t>! Also </a:t>
            </a:r>
            <a:r>
              <a:rPr lang="en-US" dirty="0" err="1">
                <a:solidFill>
                  <a:srgbClr val="FFC000"/>
                </a:solidFill>
              </a:rPr>
              <a:t>fahren</a:t>
            </a:r>
            <a:r>
              <a:rPr lang="en-US" dirty="0">
                <a:solidFill>
                  <a:srgbClr val="FFC000"/>
                </a:solidFill>
              </a:rPr>
              <a:t> </a:t>
            </a:r>
            <a:r>
              <a:rPr lang="en-US" dirty="0" err="1">
                <a:solidFill>
                  <a:srgbClr val="FFC000"/>
                </a:solidFill>
              </a:rPr>
              <a:t>wir</a:t>
            </a:r>
            <a:r>
              <a:rPr lang="en-US" dirty="0">
                <a:solidFill>
                  <a:srgbClr val="FFC000"/>
                </a:solidFill>
              </a:rPr>
              <a:t> </a:t>
            </a:r>
            <a:r>
              <a:rPr lang="en-US" dirty="0" err="1">
                <a:solidFill>
                  <a:srgbClr val="FFC000"/>
                </a:solidFill>
              </a:rPr>
              <a:t>rückwärts</a:t>
            </a:r>
            <a:endParaRPr lang="en-US" kern="1200" baseline="0" dirty="0">
              <a:solidFill>
                <a:srgbClr val="FFC000"/>
              </a:solidFill>
            </a:endParaRPr>
          </a:p>
        </p:txBody>
      </p:sp>
      <p:cxnSp>
        <p:nvCxnSpPr>
          <p:cNvPr id="26" name="Elbow Connector 25"/>
          <p:cNvCxnSpPr>
            <a:stCxn id="14" idx="3"/>
            <a:endCxn id="28" idx="3"/>
          </p:cNvCxnSpPr>
          <p:nvPr/>
        </p:nvCxnSpPr>
        <p:spPr>
          <a:xfrm>
            <a:off x="10414194" y="1182061"/>
            <a:ext cx="252746" cy="3845387"/>
          </a:xfrm>
          <a:prstGeom prst="bentConnector3">
            <a:avLst>
              <a:gd name="adj1" fmla="val 190447"/>
            </a:avLst>
          </a:prstGeom>
          <a:ln>
            <a:tailEnd type="triangle"/>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a:off x="6955968" y="4842782"/>
            <a:ext cx="3710972" cy="369332"/>
          </a:xfrm>
          <a:prstGeom prst="rect">
            <a:avLst/>
          </a:prstGeom>
          <a:solidFill>
            <a:schemeClr val="bg1">
              <a:lumMod val="95000"/>
            </a:schemeClr>
          </a:solidFill>
        </p:spPr>
        <p:txBody>
          <a:bodyPr wrap="square" rtlCol="0">
            <a:spAutoFit/>
          </a:bodyPr>
          <a:lstStyle/>
          <a:p>
            <a:pPr marL="0" indent="0">
              <a:buNone/>
            </a:pPr>
            <a:r>
              <a:rPr lang="en-US" kern="1200" baseline="0" dirty="0" err="1">
                <a:solidFill>
                  <a:srgbClr val="FFC000"/>
                </a:solidFill>
                <a:latin typeface="+mn-lt"/>
                <a:ea typeface="+mn-ea"/>
                <a:cs typeface="+mn-cs"/>
              </a:rPr>
              <a:t>sonst</a:t>
            </a:r>
            <a:r>
              <a:rPr lang="en-US" kern="1200" baseline="0" dirty="0">
                <a:solidFill>
                  <a:srgbClr val="FFC000"/>
                </a:solidFill>
                <a:latin typeface="+mn-lt"/>
                <a:ea typeface="+mn-ea"/>
                <a:cs typeface="+mn-cs"/>
              </a:rPr>
              <a:t> </a:t>
            </a:r>
            <a:r>
              <a:rPr lang="en-US" kern="1200" baseline="0" dirty="0" err="1">
                <a:solidFill>
                  <a:srgbClr val="FFC000"/>
                </a:solidFill>
                <a:latin typeface="+mn-lt"/>
                <a:ea typeface="+mn-ea"/>
                <a:cs typeface="+mn-cs"/>
              </a:rPr>
              <a:t>fahren</a:t>
            </a:r>
            <a:r>
              <a:rPr lang="en-US" kern="1200" baseline="0" dirty="0">
                <a:solidFill>
                  <a:srgbClr val="FFC000"/>
                </a:solidFill>
                <a:latin typeface="+mn-lt"/>
                <a:ea typeface="+mn-ea"/>
                <a:cs typeface="+mn-cs"/>
              </a:rPr>
              <a:t> </a:t>
            </a:r>
            <a:r>
              <a:rPr lang="en-US" kern="1200" baseline="0" dirty="0" err="1">
                <a:solidFill>
                  <a:srgbClr val="FFC000"/>
                </a:solidFill>
                <a:latin typeface="+mn-lt"/>
                <a:ea typeface="+mn-ea"/>
                <a:cs typeface="+mn-cs"/>
              </a:rPr>
              <a:t>wir</a:t>
            </a:r>
            <a:r>
              <a:rPr lang="en-US" kern="1200" baseline="0" dirty="0">
                <a:solidFill>
                  <a:srgbClr val="FFC000"/>
                </a:solidFill>
                <a:latin typeface="+mn-lt"/>
                <a:ea typeface="+mn-ea"/>
                <a:cs typeface="+mn-cs"/>
              </a:rPr>
              <a:t> </a:t>
            </a:r>
            <a:r>
              <a:rPr lang="en-US" kern="1200" baseline="0" dirty="0" err="1">
                <a:solidFill>
                  <a:srgbClr val="FFC000"/>
                </a:solidFill>
                <a:latin typeface="+mn-lt"/>
                <a:ea typeface="+mn-ea"/>
                <a:cs typeface="+mn-cs"/>
              </a:rPr>
              <a:t>vorwärts</a:t>
            </a:r>
            <a:endParaRPr lang="en-US" kern="1200" baseline="0" dirty="0">
              <a:solidFill>
                <a:srgbClr val="FFC000"/>
              </a:solidFill>
              <a:latin typeface="+mn-lt"/>
              <a:ea typeface="+mn-ea"/>
              <a:cs typeface="+mn-cs"/>
            </a:endParaRPr>
          </a:p>
        </p:txBody>
      </p:sp>
      <p:cxnSp>
        <p:nvCxnSpPr>
          <p:cNvPr id="31" name="Straight Arrow Connector 30"/>
          <p:cNvCxnSpPr/>
          <p:nvPr/>
        </p:nvCxnSpPr>
        <p:spPr>
          <a:xfrm flipH="1" flipV="1">
            <a:off x="4902692" y="2992516"/>
            <a:ext cx="1152153" cy="11876"/>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a:stCxn id="28" idx="1"/>
          </p:cNvCxnSpPr>
          <p:nvPr/>
        </p:nvCxnSpPr>
        <p:spPr>
          <a:xfrm flipH="1" flipV="1">
            <a:off x="5523441" y="5015572"/>
            <a:ext cx="1432527" cy="11876"/>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37" name="TextBox 36"/>
          <p:cNvSpPr txBox="1"/>
          <p:nvPr/>
        </p:nvSpPr>
        <p:spPr>
          <a:xfrm>
            <a:off x="6054845" y="2787045"/>
            <a:ext cx="4432436" cy="369332"/>
          </a:xfrm>
          <a:prstGeom prst="rect">
            <a:avLst/>
          </a:prstGeom>
        </p:spPr>
        <p:txBody>
          <a:bodyPr wrap="square" rtlCol="0">
            <a:spAutoFit/>
          </a:bodyPr>
          <a:lstStyle/>
          <a:p>
            <a:pPr marL="0" indent="0">
              <a:buNone/>
            </a:pPr>
            <a:r>
              <a:rPr lang="en-US" dirty="0">
                <a:solidFill>
                  <a:srgbClr val="FFC000"/>
                </a:solidFill>
              </a:rPr>
              <a:t>Falls die </a:t>
            </a:r>
            <a:r>
              <a:rPr lang="en-US" dirty="0" err="1">
                <a:solidFill>
                  <a:srgbClr val="FFC000"/>
                </a:solidFill>
              </a:rPr>
              <a:t>Zufallszahl</a:t>
            </a:r>
            <a:r>
              <a:rPr lang="en-US" dirty="0">
                <a:solidFill>
                  <a:srgbClr val="FFC000"/>
                </a:solidFill>
              </a:rPr>
              <a:t> </a:t>
            </a:r>
            <a:r>
              <a:rPr lang="en-US" dirty="0" err="1">
                <a:solidFill>
                  <a:srgbClr val="FFC000"/>
                </a:solidFill>
              </a:rPr>
              <a:t>aus</a:t>
            </a:r>
            <a:r>
              <a:rPr lang="en-US" dirty="0">
                <a:solidFill>
                  <a:srgbClr val="FFC000"/>
                </a:solidFill>
              </a:rPr>
              <a:t> 1-100 </a:t>
            </a:r>
            <a:r>
              <a:rPr lang="en-US" b="1" dirty="0" err="1">
                <a:solidFill>
                  <a:srgbClr val="FFC000"/>
                </a:solidFill>
              </a:rPr>
              <a:t>kleiner</a:t>
            </a:r>
            <a:r>
              <a:rPr lang="en-US" dirty="0">
                <a:solidFill>
                  <a:srgbClr val="FFC000"/>
                </a:solidFill>
              </a:rPr>
              <a:t> 50 </a:t>
            </a:r>
            <a:r>
              <a:rPr lang="en-US" dirty="0" err="1">
                <a:solidFill>
                  <a:srgbClr val="FFC000"/>
                </a:solidFill>
              </a:rPr>
              <a:t>ist</a:t>
            </a:r>
            <a:endParaRPr lang="en-US" kern="1200" baseline="0" dirty="0">
              <a:solidFill>
                <a:srgbClr val="FFC000"/>
              </a:solidFill>
              <a:latin typeface="+mn-lt"/>
              <a:ea typeface="+mn-ea"/>
              <a:cs typeface="+mn-cs"/>
            </a:endParaRPr>
          </a:p>
        </p:txBody>
      </p:sp>
      <p:sp>
        <p:nvSpPr>
          <p:cNvPr id="38" name="TextBox 37"/>
          <p:cNvSpPr txBox="1"/>
          <p:nvPr/>
        </p:nvSpPr>
        <p:spPr>
          <a:xfrm>
            <a:off x="6054845" y="3715479"/>
            <a:ext cx="4432436" cy="369332"/>
          </a:xfrm>
          <a:prstGeom prst="rect">
            <a:avLst/>
          </a:prstGeom>
        </p:spPr>
        <p:txBody>
          <a:bodyPr wrap="square" rtlCol="0">
            <a:spAutoFit/>
          </a:bodyPr>
          <a:lstStyle/>
          <a:p>
            <a:pPr marL="0" indent="0">
              <a:buNone/>
            </a:pPr>
            <a:r>
              <a:rPr lang="en-US" dirty="0" err="1">
                <a:solidFill>
                  <a:srgbClr val="FFC000"/>
                </a:solidFill>
              </a:rPr>
              <a:t>sonst</a:t>
            </a:r>
            <a:r>
              <a:rPr lang="en-US" dirty="0">
                <a:solidFill>
                  <a:srgbClr val="FFC000"/>
                </a:solidFill>
              </a:rPr>
              <a:t> (</a:t>
            </a:r>
            <a:r>
              <a:rPr lang="en-US" dirty="0" err="1">
                <a:solidFill>
                  <a:srgbClr val="FFC000"/>
                </a:solidFill>
              </a:rPr>
              <a:t>ist</a:t>
            </a:r>
            <a:r>
              <a:rPr lang="en-US" dirty="0">
                <a:solidFill>
                  <a:srgbClr val="FFC000"/>
                </a:solidFill>
              </a:rPr>
              <a:t> </a:t>
            </a:r>
            <a:r>
              <a:rPr lang="en-US" dirty="0" err="1">
                <a:solidFill>
                  <a:srgbClr val="FFC000"/>
                </a:solidFill>
              </a:rPr>
              <a:t>sie</a:t>
            </a:r>
            <a:r>
              <a:rPr lang="en-US" dirty="0">
                <a:solidFill>
                  <a:srgbClr val="FFC000"/>
                </a:solidFill>
              </a:rPr>
              <a:t> </a:t>
            </a:r>
            <a:r>
              <a:rPr lang="en-US" b="1" dirty="0" err="1">
                <a:solidFill>
                  <a:srgbClr val="FFC000"/>
                </a:solidFill>
              </a:rPr>
              <a:t>größer</a:t>
            </a:r>
            <a:r>
              <a:rPr lang="en-US" dirty="0">
                <a:solidFill>
                  <a:srgbClr val="FFC000"/>
                </a:solidFill>
              </a:rPr>
              <a:t> </a:t>
            </a:r>
            <a:r>
              <a:rPr lang="en-US" dirty="0" err="1">
                <a:solidFill>
                  <a:srgbClr val="FFC000"/>
                </a:solidFill>
              </a:rPr>
              <a:t>als</a:t>
            </a:r>
            <a:r>
              <a:rPr lang="en-US" dirty="0">
                <a:solidFill>
                  <a:srgbClr val="FFC000"/>
                </a:solidFill>
              </a:rPr>
              <a:t> 50) und </a:t>
            </a:r>
            <a:endParaRPr lang="en-US" kern="1200" baseline="0" dirty="0">
              <a:solidFill>
                <a:srgbClr val="FFC000"/>
              </a:solidFill>
              <a:latin typeface="+mn-lt"/>
              <a:ea typeface="+mn-ea"/>
              <a:cs typeface="+mn-cs"/>
            </a:endParaRPr>
          </a:p>
        </p:txBody>
      </p:sp>
      <p:cxnSp>
        <p:nvCxnSpPr>
          <p:cNvPr id="40" name="Straight Arrow Connector 39"/>
          <p:cNvCxnSpPr/>
          <p:nvPr/>
        </p:nvCxnSpPr>
        <p:spPr>
          <a:xfrm flipH="1" flipV="1">
            <a:off x="4902692" y="3942436"/>
            <a:ext cx="1152153" cy="11876"/>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299685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title"/>
          </p:nvPr>
        </p:nvSpPr>
        <p:spPr>
          <a:xfrm>
            <a:off x="1524000" y="38601"/>
            <a:ext cx="9315450" cy="801950"/>
          </a:xfrm>
        </p:spPr>
        <p:txBody>
          <a:bodyPr/>
          <a:lstStyle/>
          <a:p>
            <a:r>
              <a:rPr lang="de-DE">
                <a:latin typeface="DIN" charset="0"/>
                <a:ea typeface="DIN" charset="0"/>
                <a:cs typeface="DIN" charset="0"/>
              </a:rPr>
              <a:t>Der Linien-Verfolger-Sensor</a:t>
            </a:r>
          </a:p>
        </p:txBody>
      </p:sp>
      <p:sp>
        <p:nvSpPr>
          <p:cNvPr id="4" name="Textplatzhalter 8"/>
          <p:cNvSpPr txBox="1">
            <a:spLocks/>
          </p:cNvSpPr>
          <p:nvPr/>
        </p:nvSpPr>
        <p:spPr>
          <a:xfrm>
            <a:off x="7461251" y="1136805"/>
            <a:ext cx="4000500" cy="407988"/>
          </a:xfrm>
          <a:prstGeom prst="rect">
            <a:avLst/>
          </a:prstGeom>
        </p:spPr>
        <p:txBody>
          <a:bodyPr/>
          <a:lstStyle>
            <a:lvl1pPr indent="-228600">
              <a:lnSpc>
                <a:spcPct val="90000"/>
              </a:lnSpc>
              <a:spcBef>
                <a:spcPts val="1000"/>
              </a:spcBef>
              <a:buFont typeface="Arial" panose="020B0604020202020204" pitchFamily="34" charset="0"/>
              <a:buNone/>
              <a:tabLst>
                <a:tab pos="1081088" algn="l"/>
                <a:tab pos="2152650" algn="l"/>
                <a:tab pos="3233738" algn="l"/>
                <a:tab pos="4303713" algn="l"/>
                <a:tab pos="5386388" algn="l"/>
              </a:tabLst>
              <a:defRPr lang="de-DE" b="1" baseline="0" dirty="0" smtClean="0">
                <a:solidFill>
                  <a:schemeClr val="bg1">
                    <a:lumMod val="50000"/>
                  </a:schemeClr>
                </a:solidFill>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de-DE">
                <a:latin typeface="DIN" charset="0"/>
                <a:ea typeface="DIN" charset="0"/>
                <a:cs typeface="DIN" charset="0"/>
              </a:rPr>
              <a:t>Programmiere den </a:t>
            </a:r>
            <a:r>
              <a:rPr lang="de-DE" err="1">
                <a:latin typeface="DIN" charset="0"/>
                <a:ea typeface="DIN" charset="0"/>
                <a:cs typeface="DIN" charset="0"/>
              </a:rPr>
              <a:t>mBot</a:t>
            </a:r>
            <a:r>
              <a:rPr lang="de-DE">
                <a:latin typeface="DIN" charset="0"/>
                <a:ea typeface="DIN" charset="0"/>
                <a:cs typeface="DIN" charset="0"/>
              </a:rPr>
              <a:t>: </a:t>
            </a:r>
          </a:p>
        </p:txBody>
      </p:sp>
      <p:pic>
        <p:nvPicPr>
          <p:cNvPr id="6" name="Grafik 9"/>
          <p:cNvPicPr>
            <a:picLocks noChangeAspect="1"/>
          </p:cNvPicPr>
          <p:nvPr/>
        </p:nvPicPr>
        <p:blipFill>
          <a:blip r:embed="rId2"/>
          <a:stretch>
            <a:fillRect/>
          </a:stretch>
        </p:blipFill>
        <p:spPr>
          <a:xfrm>
            <a:off x="633611" y="1071219"/>
            <a:ext cx="2880320" cy="3678581"/>
          </a:xfrm>
          <a:prstGeom prst="rect">
            <a:avLst/>
          </a:prstGeom>
        </p:spPr>
      </p:pic>
      <p:sp>
        <p:nvSpPr>
          <p:cNvPr id="7" name="Oval 6"/>
          <p:cNvSpPr/>
          <p:nvPr/>
        </p:nvSpPr>
        <p:spPr>
          <a:xfrm>
            <a:off x="1765300" y="3564559"/>
            <a:ext cx="889000" cy="941731"/>
          </a:xfrm>
          <a:prstGeom prst="ellipse">
            <a:avLst/>
          </a:prstGeom>
          <a:noFill/>
          <a:ln w="571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DIN" charset="0"/>
              <a:ea typeface="DIN" charset="0"/>
              <a:cs typeface="DIN" charset="0"/>
            </a:endParaRPr>
          </a:p>
        </p:txBody>
      </p:sp>
      <p:pic>
        <p:nvPicPr>
          <p:cNvPr id="8" name="Picture 7"/>
          <p:cNvPicPr>
            <a:picLocks noChangeAspect="1"/>
          </p:cNvPicPr>
          <p:nvPr/>
        </p:nvPicPr>
        <p:blipFill>
          <a:blip r:embed="rId3"/>
          <a:stretch>
            <a:fillRect/>
          </a:stretch>
        </p:blipFill>
        <p:spPr>
          <a:xfrm>
            <a:off x="3513931" y="1939924"/>
            <a:ext cx="2901186" cy="1928191"/>
          </a:xfrm>
          <a:prstGeom prst="rect">
            <a:avLst/>
          </a:prstGeom>
        </p:spPr>
      </p:pic>
      <p:cxnSp>
        <p:nvCxnSpPr>
          <p:cNvPr id="10" name="Straight Arrow Connector 9"/>
          <p:cNvCxnSpPr/>
          <p:nvPr/>
        </p:nvCxnSpPr>
        <p:spPr>
          <a:xfrm flipH="1">
            <a:off x="5791200" y="1625600"/>
            <a:ext cx="901700" cy="444500"/>
          </a:xfrm>
          <a:prstGeom prst="straightConnector1">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flipH="1">
            <a:off x="6083300" y="2048186"/>
            <a:ext cx="901700" cy="444500"/>
          </a:xfrm>
          <a:prstGeom prst="straightConnector1">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17" name="Textplatzhalter 8"/>
          <p:cNvSpPr txBox="1">
            <a:spLocks/>
          </p:cNvSpPr>
          <p:nvPr/>
        </p:nvSpPr>
        <p:spPr>
          <a:xfrm>
            <a:off x="5334000" y="3627436"/>
            <a:ext cx="6127750" cy="2316164"/>
          </a:xfrm>
          <a:prstGeom prst="rect">
            <a:avLst/>
          </a:prstGeom>
        </p:spPr>
        <p:txBody>
          <a:bodyPr/>
          <a:lstStyle>
            <a:lvl1pPr indent="-228600">
              <a:lnSpc>
                <a:spcPct val="90000"/>
              </a:lnSpc>
              <a:spcBef>
                <a:spcPts val="1000"/>
              </a:spcBef>
              <a:buFont typeface="Arial" panose="020B0604020202020204" pitchFamily="34" charset="0"/>
              <a:buNone/>
              <a:tabLst>
                <a:tab pos="1081088" algn="l"/>
                <a:tab pos="2152650" algn="l"/>
                <a:tab pos="3233738" algn="l"/>
                <a:tab pos="4303713" algn="l"/>
                <a:tab pos="5386388" algn="l"/>
              </a:tabLst>
              <a:defRPr lang="de-DE" b="1" baseline="0" dirty="0" smtClean="0">
                <a:solidFill>
                  <a:schemeClr val="bg1">
                    <a:lumMod val="50000"/>
                  </a:schemeClr>
                </a:solidFill>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de-DE" b="0" dirty="0">
                <a:latin typeface="DIN" charset="0"/>
                <a:ea typeface="DIN" charset="0"/>
                <a:cs typeface="DIN" charset="0"/>
              </a:rPr>
              <a:t>Was sagt dir der </a:t>
            </a:r>
            <a:r>
              <a:rPr lang="de-DE" b="0" dirty="0" err="1">
                <a:latin typeface="DIN" charset="0"/>
                <a:ea typeface="DIN" charset="0"/>
                <a:cs typeface="DIN" charset="0"/>
              </a:rPr>
              <a:t>mBot</a:t>
            </a:r>
            <a:r>
              <a:rPr lang="de-DE" b="0" dirty="0">
                <a:latin typeface="DIN" charset="0"/>
                <a:ea typeface="DIN" charset="0"/>
                <a:cs typeface="DIN" charset="0"/>
              </a:rPr>
              <a:t>, wenn</a:t>
            </a:r>
          </a:p>
          <a:p>
            <a:pPr marL="57150" indent="-285750">
              <a:buFont typeface="Arial" charset="0"/>
              <a:buChar char="•"/>
            </a:pPr>
            <a:r>
              <a:rPr lang="de-DE" b="0" dirty="0">
                <a:latin typeface="DIN" charset="0"/>
                <a:ea typeface="DIN" charset="0"/>
                <a:cs typeface="DIN" charset="0"/>
              </a:rPr>
              <a:t>kein Finger die Sensoren abdecken (hell)?</a:t>
            </a:r>
          </a:p>
          <a:p>
            <a:pPr marL="57150" indent="-285750">
              <a:buFont typeface="Arial" charset="0"/>
              <a:buChar char="•"/>
            </a:pPr>
            <a:r>
              <a:rPr lang="de-DE" b="0" dirty="0">
                <a:latin typeface="DIN" charset="0"/>
                <a:ea typeface="DIN" charset="0"/>
                <a:cs typeface="DIN" charset="0"/>
              </a:rPr>
              <a:t>dein Finger beiden Sensoren abdecken (dunkel)?</a:t>
            </a:r>
          </a:p>
          <a:p>
            <a:pPr marL="57150" indent="-285750">
              <a:buFont typeface="Arial" charset="0"/>
              <a:buChar char="•"/>
            </a:pPr>
            <a:r>
              <a:rPr lang="de-DE" b="0" dirty="0">
                <a:latin typeface="DIN" charset="0"/>
                <a:ea typeface="DIN" charset="0"/>
                <a:cs typeface="DIN" charset="0"/>
              </a:rPr>
              <a:t>dein Finger über dem linken Sensor ist?</a:t>
            </a:r>
          </a:p>
          <a:p>
            <a:pPr marL="57150" indent="-285750">
              <a:buFont typeface="Arial" charset="0"/>
              <a:buChar char="•"/>
            </a:pPr>
            <a:r>
              <a:rPr lang="de-DE" b="0" dirty="0">
                <a:latin typeface="DIN" charset="0"/>
                <a:ea typeface="DIN" charset="0"/>
                <a:cs typeface="DIN" charset="0"/>
              </a:rPr>
              <a:t>dein Finger über dem rechten Sensor ist?</a:t>
            </a:r>
          </a:p>
          <a:p>
            <a:pPr indent="0"/>
            <a:r>
              <a:rPr lang="de-DE" b="0" dirty="0">
                <a:latin typeface="DIN" charset="0"/>
                <a:ea typeface="DIN" charset="0"/>
                <a:cs typeface="DIN" charset="0"/>
              </a:rPr>
              <a:t>Schreibe das Ergebnis auf.</a:t>
            </a:r>
          </a:p>
          <a:p>
            <a:pPr marL="57150" indent="-285750">
              <a:buFont typeface="Arial" charset="0"/>
              <a:buChar char="•"/>
            </a:pPr>
            <a:endParaRPr lang="de-DE" b="0" dirty="0">
              <a:latin typeface="DIN" charset="0"/>
              <a:ea typeface="DIN" charset="0"/>
              <a:cs typeface="DIN" charset="0"/>
            </a:endParaRPr>
          </a:p>
          <a:p>
            <a:pPr marL="57150" indent="-285750">
              <a:buFont typeface="Arial" charset="0"/>
              <a:buChar char="•"/>
            </a:pPr>
            <a:endParaRPr lang="de-DE" b="0" dirty="0">
              <a:latin typeface="DIN" charset="0"/>
              <a:ea typeface="DIN" charset="0"/>
              <a:cs typeface="DIN" charset="0"/>
            </a:endParaRPr>
          </a:p>
        </p:txBody>
      </p:sp>
      <p:sp>
        <p:nvSpPr>
          <p:cNvPr id="3" name="TextBox 2"/>
          <p:cNvSpPr txBox="1"/>
          <p:nvPr/>
        </p:nvSpPr>
        <p:spPr>
          <a:xfrm>
            <a:off x="10098884" y="3221784"/>
            <a:ext cx="1434047" cy="646331"/>
          </a:xfrm>
          <a:prstGeom prst="rect">
            <a:avLst/>
          </a:prstGeom>
        </p:spPr>
        <p:txBody>
          <a:bodyPr wrap="none" rtlCol="0">
            <a:spAutoFit/>
          </a:bodyPr>
          <a:lstStyle/>
          <a:p>
            <a:pPr marL="0" indent="0">
              <a:buNone/>
            </a:pPr>
            <a:r>
              <a:rPr lang="de-DE" sz="3600" kern="1200" baseline="0" dirty="0">
                <a:solidFill>
                  <a:srgbClr val="FF0000"/>
                </a:solidFill>
                <a:latin typeface="+mn-lt"/>
                <a:ea typeface="+mn-ea"/>
                <a:cs typeface="+mn-cs"/>
              </a:rPr>
              <a:t>PORT2</a:t>
            </a:r>
          </a:p>
        </p:txBody>
      </p:sp>
      <p:pic>
        <p:nvPicPr>
          <p:cNvPr id="9" name="Grafik 8">
            <a:extLst>
              <a:ext uri="{FF2B5EF4-FFF2-40B4-BE49-F238E27FC236}">
                <a16:creationId xmlns:a16="http://schemas.microsoft.com/office/drawing/2014/main" id="{4359DB4C-146D-4F08-9CB2-CB70E3EA5A52}"/>
              </a:ext>
            </a:extLst>
          </p:cNvPr>
          <p:cNvPicPr>
            <a:picLocks noChangeAspect="1"/>
          </p:cNvPicPr>
          <p:nvPr/>
        </p:nvPicPr>
        <p:blipFill>
          <a:blip r:embed="rId4"/>
          <a:stretch>
            <a:fillRect/>
          </a:stretch>
        </p:blipFill>
        <p:spPr>
          <a:xfrm>
            <a:off x="7378113" y="1841047"/>
            <a:ext cx="3761061" cy="1344315"/>
          </a:xfrm>
          <a:prstGeom prst="rect">
            <a:avLst/>
          </a:prstGeom>
        </p:spPr>
      </p:pic>
    </p:spTree>
    <p:extLst>
      <p:ext uri="{BB962C8B-B14F-4D97-AF65-F5344CB8AC3E}">
        <p14:creationId xmlns:p14="http://schemas.microsoft.com/office/powerpoint/2010/main" val="42234497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title"/>
          </p:nvPr>
        </p:nvSpPr>
        <p:spPr/>
        <p:txBody>
          <a:bodyPr/>
          <a:lstStyle/>
          <a:p>
            <a:r>
              <a:rPr lang="de-DE"/>
              <a:t>Was zeigt der Sensor an?</a:t>
            </a:r>
          </a:p>
        </p:txBody>
      </p:sp>
      <p:sp>
        <p:nvSpPr>
          <p:cNvPr id="4" name="Textplatzhalter 8"/>
          <p:cNvSpPr txBox="1">
            <a:spLocks/>
          </p:cNvSpPr>
          <p:nvPr/>
        </p:nvSpPr>
        <p:spPr>
          <a:xfrm>
            <a:off x="7012084" y="4442053"/>
            <a:ext cx="4000500" cy="407988"/>
          </a:xfrm>
          <a:prstGeom prst="rect">
            <a:avLst/>
          </a:prstGeom>
        </p:spPr>
        <p:txBody>
          <a:bodyPr/>
          <a:lstStyle>
            <a:lvl1pPr indent="-228600">
              <a:lnSpc>
                <a:spcPct val="90000"/>
              </a:lnSpc>
              <a:spcBef>
                <a:spcPts val="1000"/>
              </a:spcBef>
              <a:buFont typeface="Arial" panose="020B0604020202020204" pitchFamily="34" charset="0"/>
              <a:buNone/>
              <a:tabLst>
                <a:tab pos="1081088" algn="l"/>
                <a:tab pos="2152650" algn="l"/>
                <a:tab pos="3233738" algn="l"/>
                <a:tab pos="4303713" algn="l"/>
                <a:tab pos="5386388" algn="l"/>
              </a:tabLst>
              <a:defRPr lang="de-DE" b="1" baseline="0" dirty="0" smtClean="0">
                <a:solidFill>
                  <a:schemeClr val="bg1">
                    <a:lumMod val="50000"/>
                  </a:schemeClr>
                </a:solidFill>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de-DE">
                <a:latin typeface="DIN" charset="0"/>
                <a:ea typeface="DIN" charset="0"/>
                <a:cs typeface="DIN" charset="0"/>
              </a:rPr>
              <a:t>Programmiere den </a:t>
            </a:r>
            <a:r>
              <a:rPr lang="de-DE" err="1">
                <a:latin typeface="DIN" charset="0"/>
                <a:ea typeface="DIN" charset="0"/>
                <a:cs typeface="DIN" charset="0"/>
              </a:rPr>
              <a:t>mBot</a:t>
            </a:r>
            <a:r>
              <a:rPr lang="de-DE">
                <a:latin typeface="DIN" charset="0"/>
                <a:ea typeface="DIN" charset="0"/>
                <a:cs typeface="DIN" charset="0"/>
              </a:rPr>
              <a:t>: </a:t>
            </a:r>
          </a:p>
        </p:txBody>
      </p:sp>
      <p:sp>
        <p:nvSpPr>
          <p:cNvPr id="17" name="Textplatzhalter 8"/>
          <p:cNvSpPr txBox="1">
            <a:spLocks/>
          </p:cNvSpPr>
          <p:nvPr/>
        </p:nvSpPr>
        <p:spPr>
          <a:xfrm>
            <a:off x="2705100" y="1309124"/>
            <a:ext cx="8307484" cy="2856475"/>
          </a:xfrm>
          <a:prstGeom prst="rect">
            <a:avLst/>
          </a:prstGeom>
        </p:spPr>
        <p:txBody>
          <a:bodyPr/>
          <a:lstStyle>
            <a:lvl1pPr indent="-228600">
              <a:lnSpc>
                <a:spcPct val="90000"/>
              </a:lnSpc>
              <a:spcBef>
                <a:spcPts val="1000"/>
              </a:spcBef>
              <a:buFont typeface="Arial" panose="020B0604020202020204" pitchFamily="34" charset="0"/>
              <a:buNone/>
              <a:tabLst>
                <a:tab pos="1081088" algn="l"/>
                <a:tab pos="2152650" algn="l"/>
                <a:tab pos="3233738" algn="l"/>
                <a:tab pos="4303713" algn="l"/>
                <a:tab pos="5386388" algn="l"/>
              </a:tabLst>
              <a:defRPr lang="de-DE" b="1" baseline="0" dirty="0" smtClean="0">
                <a:solidFill>
                  <a:schemeClr val="bg1">
                    <a:lumMod val="50000"/>
                  </a:schemeClr>
                </a:solidFill>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de-DE" b="0">
                <a:latin typeface="DIN" charset="0"/>
                <a:ea typeface="DIN" charset="0"/>
                <a:cs typeface="DIN" charset="0"/>
              </a:rPr>
              <a:t>Zeichne auf einem DIN A4 Blatt einen dicken schwarzen Balken </a:t>
            </a:r>
          </a:p>
          <a:p>
            <a:r>
              <a:rPr lang="de-DE" b="0">
                <a:latin typeface="DIN" charset="0"/>
                <a:ea typeface="DIN" charset="0"/>
                <a:cs typeface="DIN" charset="0"/>
              </a:rPr>
              <a:t>Was sagt dir der </a:t>
            </a:r>
            <a:r>
              <a:rPr lang="de-DE" b="0" err="1">
                <a:latin typeface="DIN" charset="0"/>
                <a:ea typeface="DIN" charset="0"/>
                <a:cs typeface="DIN" charset="0"/>
              </a:rPr>
              <a:t>mBot</a:t>
            </a:r>
            <a:r>
              <a:rPr lang="de-DE" b="0">
                <a:latin typeface="DIN" charset="0"/>
                <a:ea typeface="DIN" charset="0"/>
                <a:cs typeface="DIN" charset="0"/>
              </a:rPr>
              <a:t>, wenn der </a:t>
            </a:r>
            <a:r>
              <a:rPr lang="de-DE" b="0" err="1">
                <a:latin typeface="DIN" charset="0"/>
                <a:ea typeface="DIN" charset="0"/>
                <a:cs typeface="DIN" charset="0"/>
              </a:rPr>
              <a:t>mBot</a:t>
            </a:r>
            <a:endParaRPr lang="de-DE" b="0">
              <a:latin typeface="DIN" charset="0"/>
              <a:ea typeface="DIN" charset="0"/>
              <a:cs typeface="DIN" charset="0"/>
            </a:endParaRPr>
          </a:p>
          <a:p>
            <a:pPr marL="57150" indent="-285750">
              <a:buFont typeface="Arial" charset="0"/>
              <a:buChar char="•"/>
            </a:pPr>
            <a:r>
              <a:rPr lang="de-DE" b="0">
                <a:latin typeface="DIN" charset="0"/>
                <a:ea typeface="DIN" charset="0"/>
                <a:cs typeface="DIN" charset="0"/>
              </a:rPr>
              <a:t>mit beiden Sensoren NEBEN dem Balken steht?</a:t>
            </a:r>
          </a:p>
          <a:p>
            <a:pPr marL="57150" indent="-285750">
              <a:buFont typeface="Arial" charset="0"/>
              <a:buChar char="•"/>
            </a:pPr>
            <a:r>
              <a:rPr lang="de-DE" b="0">
                <a:latin typeface="DIN" charset="0"/>
                <a:ea typeface="DIN" charset="0"/>
                <a:cs typeface="DIN" charset="0"/>
              </a:rPr>
              <a:t>mit beiden Sensoren AUF dem Balken steht?</a:t>
            </a:r>
          </a:p>
          <a:p>
            <a:pPr marL="57150" indent="-285750">
              <a:buFont typeface="Arial" charset="0"/>
              <a:buChar char="•"/>
            </a:pPr>
            <a:r>
              <a:rPr lang="de-DE" b="0">
                <a:latin typeface="DIN" charset="0"/>
                <a:ea typeface="DIN" charset="0"/>
                <a:cs typeface="DIN" charset="0"/>
              </a:rPr>
              <a:t>NUR mit dem LINKEN Sensor auf dem Balken steht?</a:t>
            </a:r>
          </a:p>
          <a:p>
            <a:pPr marL="57150" indent="-285750">
              <a:buFont typeface="Arial" charset="0"/>
              <a:buChar char="•"/>
            </a:pPr>
            <a:r>
              <a:rPr lang="de-DE" b="0">
                <a:latin typeface="DIN" charset="0"/>
                <a:ea typeface="DIN" charset="0"/>
                <a:cs typeface="DIN" charset="0"/>
              </a:rPr>
              <a:t>NUR mit dem Rechten Sensor auf dem Balken steht?</a:t>
            </a:r>
          </a:p>
          <a:p>
            <a:pPr indent="0"/>
            <a:r>
              <a:rPr lang="de-DE">
                <a:latin typeface="DIN" charset="0"/>
                <a:ea typeface="DIN" charset="0"/>
                <a:cs typeface="DIN" charset="0"/>
              </a:rPr>
              <a:t>Schreibe das Ergebnis auf und vergleiche mit dem Ergebnis deiner Finger.</a:t>
            </a:r>
          </a:p>
          <a:p>
            <a:pPr marL="57150" indent="-285750">
              <a:buFont typeface="Arial" charset="0"/>
              <a:buChar char="•"/>
            </a:pPr>
            <a:endParaRPr lang="de-DE" b="0">
              <a:latin typeface="DIN" charset="0"/>
              <a:ea typeface="DIN" charset="0"/>
              <a:cs typeface="DIN" charset="0"/>
            </a:endParaRPr>
          </a:p>
          <a:p>
            <a:pPr marL="57150" indent="-285750">
              <a:buFont typeface="Arial" charset="0"/>
              <a:buChar char="•"/>
            </a:pPr>
            <a:endParaRPr lang="de-DE" b="0">
              <a:latin typeface="DIN" charset="0"/>
              <a:ea typeface="DIN" charset="0"/>
              <a:cs typeface="DIN" charset="0"/>
            </a:endParaRPr>
          </a:p>
        </p:txBody>
      </p:sp>
      <p:pic>
        <p:nvPicPr>
          <p:cNvPr id="3" name="Picture 2"/>
          <p:cNvPicPr>
            <a:picLocks noChangeAspect="1"/>
          </p:cNvPicPr>
          <p:nvPr/>
        </p:nvPicPr>
        <p:blipFill>
          <a:blip r:embed="rId2"/>
          <a:stretch>
            <a:fillRect/>
          </a:stretch>
        </p:blipFill>
        <p:spPr>
          <a:xfrm>
            <a:off x="623983" y="1136805"/>
            <a:ext cx="1800033" cy="2660805"/>
          </a:xfrm>
          <a:prstGeom prst="rect">
            <a:avLst/>
          </a:prstGeom>
        </p:spPr>
      </p:pic>
      <p:pic>
        <p:nvPicPr>
          <p:cNvPr id="11" name="Picture 10"/>
          <p:cNvPicPr>
            <a:picLocks noChangeAspect="1"/>
          </p:cNvPicPr>
          <p:nvPr/>
        </p:nvPicPr>
        <p:blipFill>
          <a:blip r:embed="rId3"/>
          <a:stretch>
            <a:fillRect/>
          </a:stretch>
        </p:blipFill>
        <p:spPr>
          <a:xfrm>
            <a:off x="7100984" y="4850041"/>
            <a:ext cx="3517900" cy="1701800"/>
          </a:xfrm>
          <a:prstGeom prst="rect">
            <a:avLst/>
          </a:prstGeom>
        </p:spPr>
      </p:pic>
    </p:spTree>
    <p:extLst>
      <p:ext uri="{BB962C8B-B14F-4D97-AF65-F5344CB8AC3E}">
        <p14:creationId xmlns:p14="http://schemas.microsoft.com/office/powerpoint/2010/main" val="14078046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title"/>
          </p:nvPr>
        </p:nvSpPr>
        <p:spPr/>
        <p:txBody>
          <a:bodyPr/>
          <a:lstStyle/>
          <a:p>
            <a:r>
              <a:rPr lang="de-DE"/>
              <a:t>Auf die Plätze, fertig, los und dann?</a:t>
            </a:r>
          </a:p>
        </p:txBody>
      </p:sp>
      <p:sp>
        <p:nvSpPr>
          <p:cNvPr id="7" name="Textplatzhalter 8"/>
          <p:cNvSpPr txBox="1">
            <a:spLocks/>
          </p:cNvSpPr>
          <p:nvPr/>
        </p:nvSpPr>
        <p:spPr>
          <a:xfrm>
            <a:off x="573184" y="828676"/>
            <a:ext cx="6030816" cy="407988"/>
          </a:xfrm>
          <a:prstGeom prst="rect">
            <a:avLst/>
          </a:prstGeom>
        </p:spPr>
        <p:txBody>
          <a:bodyPr/>
          <a:lstStyle>
            <a:lvl1pPr indent="-228600">
              <a:lnSpc>
                <a:spcPct val="90000"/>
              </a:lnSpc>
              <a:spcBef>
                <a:spcPts val="1000"/>
              </a:spcBef>
              <a:buFont typeface="Arial" panose="020B0604020202020204" pitchFamily="34" charset="0"/>
              <a:buNone/>
              <a:tabLst>
                <a:tab pos="1081088" algn="l"/>
                <a:tab pos="2152650" algn="l"/>
                <a:tab pos="3233738" algn="l"/>
                <a:tab pos="4303713" algn="l"/>
                <a:tab pos="5386388" algn="l"/>
              </a:tabLst>
              <a:defRPr lang="de-DE" b="1" baseline="0" dirty="0" smtClean="0">
                <a:solidFill>
                  <a:schemeClr val="bg1">
                    <a:lumMod val="50000"/>
                  </a:schemeClr>
                </a:solidFill>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de-DE">
                <a:latin typeface="DIN" charset="0"/>
                <a:ea typeface="DIN" charset="0"/>
                <a:cs typeface="DIN" charset="0"/>
              </a:rPr>
              <a:t>Füge dem Programm noch folgende Befehle hinzu:</a:t>
            </a:r>
          </a:p>
        </p:txBody>
      </p:sp>
      <p:sp>
        <p:nvSpPr>
          <p:cNvPr id="9" name="Textplatzhalter 8"/>
          <p:cNvSpPr txBox="1">
            <a:spLocks/>
          </p:cNvSpPr>
          <p:nvPr/>
        </p:nvSpPr>
        <p:spPr>
          <a:xfrm>
            <a:off x="7090348" y="1309125"/>
            <a:ext cx="3922236" cy="430775"/>
          </a:xfrm>
          <a:prstGeom prst="rect">
            <a:avLst/>
          </a:prstGeom>
        </p:spPr>
        <p:txBody>
          <a:bodyPr/>
          <a:lstStyle>
            <a:lvl1pPr indent="-228600">
              <a:lnSpc>
                <a:spcPct val="90000"/>
              </a:lnSpc>
              <a:spcBef>
                <a:spcPts val="1000"/>
              </a:spcBef>
              <a:buFont typeface="Arial" panose="020B0604020202020204" pitchFamily="34" charset="0"/>
              <a:buNone/>
              <a:tabLst>
                <a:tab pos="1081088" algn="l"/>
                <a:tab pos="2152650" algn="l"/>
                <a:tab pos="3233738" algn="l"/>
                <a:tab pos="4303713" algn="l"/>
                <a:tab pos="5386388" algn="l"/>
              </a:tabLst>
              <a:defRPr lang="de-DE" b="1" baseline="0" dirty="0" smtClean="0">
                <a:solidFill>
                  <a:schemeClr val="bg1">
                    <a:lumMod val="50000"/>
                  </a:schemeClr>
                </a:solidFill>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de-DE" dirty="0">
                <a:latin typeface="DIN" charset="0"/>
                <a:ea typeface="DIN" charset="0"/>
                <a:cs typeface="DIN" charset="0"/>
              </a:rPr>
              <a:t>Not aus Schalter.</a:t>
            </a:r>
          </a:p>
          <a:p>
            <a:endParaRPr lang="de-DE" dirty="0">
              <a:latin typeface="DIN" charset="0"/>
              <a:ea typeface="DIN" charset="0"/>
              <a:cs typeface="DIN" charset="0"/>
            </a:endParaRPr>
          </a:p>
          <a:p>
            <a:endParaRPr lang="de-DE" dirty="0">
              <a:latin typeface="DIN" charset="0"/>
              <a:ea typeface="DIN" charset="0"/>
              <a:cs typeface="DIN" charset="0"/>
            </a:endParaRPr>
          </a:p>
          <a:p>
            <a:r>
              <a:rPr lang="de-DE" dirty="0">
                <a:latin typeface="DIN" charset="0"/>
                <a:ea typeface="DIN" charset="0"/>
                <a:cs typeface="DIN" charset="0"/>
              </a:rPr>
              <a:t>Was kann man damit machen?</a:t>
            </a:r>
          </a:p>
        </p:txBody>
      </p:sp>
      <p:pic>
        <p:nvPicPr>
          <p:cNvPr id="6" name="Picture 5"/>
          <p:cNvPicPr>
            <a:picLocks noChangeAspect="1"/>
          </p:cNvPicPr>
          <p:nvPr/>
        </p:nvPicPr>
        <p:blipFill>
          <a:blip r:embed="rId2"/>
          <a:stretch>
            <a:fillRect/>
          </a:stretch>
        </p:blipFill>
        <p:spPr>
          <a:xfrm>
            <a:off x="1524000" y="3943352"/>
            <a:ext cx="4826000" cy="2463800"/>
          </a:xfrm>
          <a:prstGeom prst="rect">
            <a:avLst/>
          </a:prstGeom>
        </p:spPr>
      </p:pic>
      <p:sp>
        <p:nvSpPr>
          <p:cNvPr id="11" name="Textplatzhalter 8"/>
          <p:cNvSpPr txBox="1">
            <a:spLocks/>
          </p:cNvSpPr>
          <p:nvPr/>
        </p:nvSpPr>
        <p:spPr>
          <a:xfrm>
            <a:off x="1523999" y="3471864"/>
            <a:ext cx="9816935" cy="407988"/>
          </a:xfrm>
          <a:prstGeom prst="rect">
            <a:avLst/>
          </a:prstGeom>
        </p:spPr>
        <p:txBody>
          <a:bodyPr/>
          <a:lstStyle>
            <a:lvl1pPr indent="-228600">
              <a:lnSpc>
                <a:spcPct val="90000"/>
              </a:lnSpc>
              <a:spcBef>
                <a:spcPts val="1000"/>
              </a:spcBef>
              <a:buFont typeface="Arial" panose="020B0604020202020204" pitchFamily="34" charset="0"/>
              <a:buNone/>
              <a:tabLst>
                <a:tab pos="1081088" algn="l"/>
                <a:tab pos="2152650" algn="l"/>
                <a:tab pos="3233738" algn="l"/>
                <a:tab pos="4303713" algn="l"/>
                <a:tab pos="5386388" algn="l"/>
              </a:tabLst>
              <a:defRPr lang="de-DE" b="1" baseline="0" dirty="0" smtClean="0">
                <a:solidFill>
                  <a:schemeClr val="bg1">
                    <a:lumMod val="50000"/>
                  </a:schemeClr>
                </a:solidFill>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de-DE" dirty="0">
                <a:latin typeface="DIN" charset="0"/>
                <a:ea typeface="DIN" charset="0"/>
                <a:cs typeface="DIN" charset="0"/>
              </a:rPr>
              <a:t>Und nun diese Befehle. Was glaubst du, passiert hier? Schau dir dazu deine Ergebnisse an. </a:t>
            </a:r>
          </a:p>
        </p:txBody>
      </p:sp>
      <p:pic>
        <p:nvPicPr>
          <p:cNvPr id="2" name="Grafik 1">
            <a:extLst>
              <a:ext uri="{FF2B5EF4-FFF2-40B4-BE49-F238E27FC236}">
                <a16:creationId xmlns:a16="http://schemas.microsoft.com/office/drawing/2014/main" id="{A8480E0A-3678-4B55-8277-8C419C969442}"/>
              </a:ext>
            </a:extLst>
          </p:cNvPr>
          <p:cNvPicPr>
            <a:picLocks noChangeAspect="1"/>
          </p:cNvPicPr>
          <p:nvPr/>
        </p:nvPicPr>
        <p:blipFill>
          <a:blip r:embed="rId3"/>
          <a:stretch>
            <a:fillRect/>
          </a:stretch>
        </p:blipFill>
        <p:spPr>
          <a:xfrm>
            <a:off x="220307" y="1239388"/>
            <a:ext cx="6736569" cy="1824488"/>
          </a:xfrm>
          <a:prstGeom prst="rect">
            <a:avLst/>
          </a:prstGeom>
        </p:spPr>
      </p:pic>
    </p:spTree>
    <p:extLst>
      <p:ext uri="{BB962C8B-B14F-4D97-AF65-F5344CB8AC3E}">
        <p14:creationId xmlns:p14="http://schemas.microsoft.com/office/powerpoint/2010/main" val="9282724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title"/>
          </p:nvPr>
        </p:nvSpPr>
        <p:spPr/>
        <p:txBody>
          <a:bodyPr/>
          <a:lstStyle/>
          <a:p>
            <a:r>
              <a:rPr lang="de-DE"/>
              <a:t>und nun gegen den Balken!</a:t>
            </a:r>
          </a:p>
        </p:txBody>
      </p:sp>
      <p:sp>
        <p:nvSpPr>
          <p:cNvPr id="7" name="Textplatzhalter 8"/>
          <p:cNvSpPr txBox="1">
            <a:spLocks/>
          </p:cNvSpPr>
          <p:nvPr/>
        </p:nvSpPr>
        <p:spPr>
          <a:xfrm>
            <a:off x="573184" y="828676"/>
            <a:ext cx="10628216" cy="619124"/>
          </a:xfrm>
          <a:prstGeom prst="rect">
            <a:avLst/>
          </a:prstGeom>
        </p:spPr>
        <p:txBody>
          <a:bodyPr/>
          <a:lstStyle>
            <a:lvl1pPr indent="-228600">
              <a:lnSpc>
                <a:spcPct val="90000"/>
              </a:lnSpc>
              <a:spcBef>
                <a:spcPts val="1000"/>
              </a:spcBef>
              <a:buFont typeface="Arial" panose="020B0604020202020204" pitchFamily="34" charset="0"/>
              <a:buNone/>
              <a:tabLst>
                <a:tab pos="1081088" algn="l"/>
                <a:tab pos="2152650" algn="l"/>
                <a:tab pos="3233738" algn="l"/>
                <a:tab pos="4303713" algn="l"/>
                <a:tab pos="5386388" algn="l"/>
              </a:tabLst>
              <a:defRPr lang="de-DE" b="1" baseline="0" dirty="0" smtClean="0">
                <a:solidFill>
                  <a:schemeClr val="bg1">
                    <a:lumMod val="50000"/>
                  </a:schemeClr>
                </a:solidFill>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de-DE" dirty="0">
                <a:latin typeface="DIN" charset="0"/>
                <a:ea typeface="DIN" charset="0"/>
                <a:cs typeface="DIN" charset="0"/>
              </a:rPr>
              <a:t>Setze den mBot quer vor das Papier und lass ihn mit der Pfeiltaste losfahren. Überlege vorher, was passieren wird und erkläre warum.</a:t>
            </a:r>
          </a:p>
        </p:txBody>
      </p:sp>
      <p:pic>
        <p:nvPicPr>
          <p:cNvPr id="2" name="Picture 1"/>
          <p:cNvPicPr>
            <a:picLocks noChangeAspect="1"/>
          </p:cNvPicPr>
          <p:nvPr/>
        </p:nvPicPr>
        <p:blipFill>
          <a:blip r:embed="rId2"/>
          <a:stretch>
            <a:fillRect/>
          </a:stretch>
        </p:blipFill>
        <p:spPr>
          <a:xfrm rot="10800000">
            <a:off x="2108200" y="1779196"/>
            <a:ext cx="7587793" cy="4558104"/>
          </a:xfrm>
          <a:prstGeom prst="rect">
            <a:avLst/>
          </a:prstGeom>
        </p:spPr>
      </p:pic>
    </p:spTree>
    <p:extLst>
      <p:ext uri="{BB962C8B-B14F-4D97-AF65-F5344CB8AC3E}">
        <p14:creationId xmlns:p14="http://schemas.microsoft.com/office/powerpoint/2010/main" val="16301891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title"/>
          </p:nvPr>
        </p:nvSpPr>
        <p:spPr/>
        <p:txBody>
          <a:bodyPr/>
          <a:lstStyle/>
          <a:p>
            <a:r>
              <a:rPr lang="de-DE"/>
              <a:t>Auf dem Balken...</a:t>
            </a:r>
          </a:p>
        </p:txBody>
      </p:sp>
      <p:sp>
        <p:nvSpPr>
          <p:cNvPr id="7" name="Textplatzhalter 8"/>
          <p:cNvSpPr txBox="1">
            <a:spLocks/>
          </p:cNvSpPr>
          <p:nvPr/>
        </p:nvSpPr>
        <p:spPr>
          <a:xfrm>
            <a:off x="573184" y="828676"/>
            <a:ext cx="10628216" cy="390524"/>
          </a:xfrm>
          <a:prstGeom prst="rect">
            <a:avLst/>
          </a:prstGeom>
        </p:spPr>
        <p:txBody>
          <a:bodyPr/>
          <a:lstStyle>
            <a:lvl1pPr indent="-228600">
              <a:lnSpc>
                <a:spcPct val="90000"/>
              </a:lnSpc>
              <a:spcBef>
                <a:spcPts val="1000"/>
              </a:spcBef>
              <a:buFont typeface="Arial" panose="020B0604020202020204" pitchFamily="34" charset="0"/>
              <a:buNone/>
              <a:tabLst>
                <a:tab pos="1081088" algn="l"/>
                <a:tab pos="2152650" algn="l"/>
                <a:tab pos="3233738" algn="l"/>
                <a:tab pos="4303713" algn="l"/>
                <a:tab pos="5386388" algn="l"/>
              </a:tabLst>
              <a:defRPr lang="de-DE" b="1" baseline="0" dirty="0" smtClean="0">
                <a:solidFill>
                  <a:schemeClr val="bg1">
                    <a:lumMod val="50000"/>
                  </a:schemeClr>
                </a:solidFill>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de-DE" b="0">
                <a:latin typeface="DIN" charset="0"/>
                <a:ea typeface="DIN" charset="0"/>
                <a:cs typeface="DIN" charset="0"/>
              </a:rPr>
              <a:t>Setze den </a:t>
            </a:r>
            <a:r>
              <a:rPr lang="de-DE" b="0" err="1">
                <a:latin typeface="DIN" charset="0"/>
                <a:ea typeface="DIN" charset="0"/>
                <a:cs typeface="DIN" charset="0"/>
              </a:rPr>
              <a:t>mBot</a:t>
            </a:r>
            <a:r>
              <a:rPr lang="de-DE" b="0">
                <a:latin typeface="DIN" charset="0"/>
                <a:ea typeface="DIN" charset="0"/>
                <a:cs typeface="DIN" charset="0"/>
              </a:rPr>
              <a:t> auf den Streifen und drücke den Pfeil. </a:t>
            </a:r>
            <a:r>
              <a:rPr lang="de-DE">
                <a:latin typeface="DIN" charset="0"/>
                <a:ea typeface="DIN" charset="0"/>
                <a:cs typeface="DIN" charset="0"/>
              </a:rPr>
              <a:t>Warum bleibt er sofort wieder stehen?</a:t>
            </a:r>
          </a:p>
        </p:txBody>
      </p:sp>
      <p:pic>
        <p:nvPicPr>
          <p:cNvPr id="3" name="Picture 2"/>
          <p:cNvPicPr>
            <a:picLocks noChangeAspect="1"/>
          </p:cNvPicPr>
          <p:nvPr/>
        </p:nvPicPr>
        <p:blipFill>
          <a:blip r:embed="rId2"/>
          <a:stretch>
            <a:fillRect/>
          </a:stretch>
        </p:blipFill>
        <p:spPr>
          <a:xfrm>
            <a:off x="3131392" y="1368073"/>
            <a:ext cx="5511800" cy="3074520"/>
          </a:xfrm>
          <a:prstGeom prst="rect">
            <a:avLst/>
          </a:prstGeom>
        </p:spPr>
      </p:pic>
      <p:sp>
        <p:nvSpPr>
          <p:cNvPr id="6" name="Textplatzhalter 8"/>
          <p:cNvSpPr txBox="1">
            <a:spLocks/>
          </p:cNvSpPr>
          <p:nvPr/>
        </p:nvSpPr>
        <p:spPr>
          <a:xfrm>
            <a:off x="482600" y="4591466"/>
            <a:ext cx="10628216" cy="1622424"/>
          </a:xfrm>
          <a:prstGeom prst="rect">
            <a:avLst/>
          </a:prstGeom>
        </p:spPr>
        <p:txBody>
          <a:bodyPr/>
          <a:lstStyle>
            <a:lvl1pPr indent="-228600">
              <a:lnSpc>
                <a:spcPct val="90000"/>
              </a:lnSpc>
              <a:spcBef>
                <a:spcPts val="1000"/>
              </a:spcBef>
              <a:buFont typeface="Arial" panose="020B0604020202020204" pitchFamily="34" charset="0"/>
              <a:buNone/>
              <a:tabLst>
                <a:tab pos="1081088" algn="l"/>
                <a:tab pos="2152650" algn="l"/>
                <a:tab pos="3233738" algn="l"/>
                <a:tab pos="4303713" algn="l"/>
                <a:tab pos="5386388" algn="l"/>
              </a:tabLst>
              <a:defRPr lang="de-DE" b="1" baseline="0" dirty="0" smtClean="0">
                <a:solidFill>
                  <a:schemeClr val="bg1">
                    <a:lumMod val="50000"/>
                  </a:schemeClr>
                </a:solidFill>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de-DE" b="0">
                <a:latin typeface="DIN" charset="0"/>
                <a:ea typeface="DIN" charset="0"/>
                <a:cs typeface="DIN" charset="0"/>
              </a:rPr>
              <a:t>Das drehen wir jetzt um! Was musst du machen, damit der </a:t>
            </a:r>
            <a:r>
              <a:rPr lang="de-DE" b="0" err="1">
                <a:latin typeface="DIN" charset="0"/>
                <a:ea typeface="DIN" charset="0"/>
                <a:cs typeface="DIN" charset="0"/>
              </a:rPr>
              <a:t>mBot</a:t>
            </a:r>
            <a:r>
              <a:rPr lang="de-DE" b="0">
                <a:latin typeface="DIN" charset="0"/>
                <a:ea typeface="DIN" charset="0"/>
                <a:cs typeface="DIN" charset="0"/>
              </a:rPr>
              <a:t> nicht bei schwarz (dunkel), sondern </a:t>
            </a:r>
            <a:r>
              <a:rPr lang="de-DE" b="0" err="1">
                <a:latin typeface="DIN" charset="0"/>
                <a:ea typeface="DIN" charset="0"/>
                <a:cs typeface="DIN" charset="0"/>
              </a:rPr>
              <a:t>weiss</a:t>
            </a:r>
            <a:r>
              <a:rPr lang="de-DE" b="0">
                <a:latin typeface="DIN" charset="0"/>
                <a:ea typeface="DIN" charset="0"/>
                <a:cs typeface="DIN" charset="0"/>
              </a:rPr>
              <a:t> (hell) stehen bleibt? </a:t>
            </a:r>
            <a:r>
              <a:rPr lang="de-DE">
                <a:latin typeface="DIN" charset="0"/>
                <a:ea typeface="DIN" charset="0"/>
                <a:cs typeface="DIN" charset="0"/>
              </a:rPr>
              <a:t>Tipp: Schau in deine Ergebnisse.</a:t>
            </a:r>
          </a:p>
          <a:p>
            <a:r>
              <a:rPr lang="de-DE" b="0">
                <a:latin typeface="DIN" charset="0"/>
                <a:ea typeface="DIN" charset="0"/>
                <a:cs typeface="DIN" charset="0"/>
              </a:rPr>
              <a:t>1) Ändere das Programm</a:t>
            </a:r>
          </a:p>
          <a:p>
            <a:r>
              <a:rPr lang="de-DE" b="0">
                <a:latin typeface="DIN" charset="0"/>
                <a:ea typeface="DIN" charset="0"/>
                <a:cs typeface="DIN" charset="0"/>
              </a:rPr>
              <a:t>2) Setze den </a:t>
            </a:r>
            <a:r>
              <a:rPr lang="de-DE" b="0" err="1">
                <a:latin typeface="DIN" charset="0"/>
                <a:ea typeface="DIN" charset="0"/>
                <a:cs typeface="DIN" charset="0"/>
              </a:rPr>
              <a:t>mBot</a:t>
            </a:r>
            <a:r>
              <a:rPr lang="de-DE" b="0">
                <a:latin typeface="DIN" charset="0"/>
                <a:ea typeface="DIN" charset="0"/>
                <a:cs typeface="DIN" charset="0"/>
              </a:rPr>
              <a:t> auf den Anfang der Linie. Starte das </a:t>
            </a:r>
            <a:r>
              <a:rPr lang="de-DE" b="0" err="1">
                <a:latin typeface="DIN" charset="0"/>
                <a:ea typeface="DIN" charset="0"/>
                <a:cs typeface="DIN" charset="0"/>
              </a:rPr>
              <a:t>Program</a:t>
            </a:r>
            <a:r>
              <a:rPr lang="de-DE" b="0">
                <a:latin typeface="DIN" charset="0"/>
                <a:ea typeface="DIN" charset="0"/>
                <a:cs typeface="DIN" charset="0"/>
              </a:rPr>
              <a:t> (grüne Flagge) und drücke den Pfeil nach oben. Wann stoppt der </a:t>
            </a:r>
            <a:r>
              <a:rPr lang="de-DE" b="0" err="1">
                <a:latin typeface="DIN" charset="0"/>
                <a:ea typeface="DIN" charset="0"/>
                <a:cs typeface="DIN" charset="0"/>
              </a:rPr>
              <a:t>mBot</a:t>
            </a:r>
            <a:r>
              <a:rPr lang="de-DE" b="0">
                <a:latin typeface="DIN" charset="0"/>
                <a:ea typeface="DIN" charset="0"/>
                <a:cs typeface="DIN" charset="0"/>
              </a:rPr>
              <a:t> von selbst?</a:t>
            </a:r>
          </a:p>
        </p:txBody>
      </p:sp>
    </p:spTree>
    <p:extLst>
      <p:ext uri="{BB962C8B-B14F-4D97-AF65-F5344CB8AC3E}">
        <p14:creationId xmlns:p14="http://schemas.microsoft.com/office/powerpoint/2010/main" val="5362531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title"/>
          </p:nvPr>
        </p:nvSpPr>
        <p:spPr/>
        <p:txBody>
          <a:bodyPr/>
          <a:lstStyle/>
          <a:p>
            <a:r>
              <a:rPr lang="de-DE" dirty="0"/>
              <a:t>Wir verlassen den Balken!</a:t>
            </a:r>
          </a:p>
        </p:txBody>
      </p:sp>
      <p:sp>
        <p:nvSpPr>
          <p:cNvPr id="7" name="Textplatzhalter 8"/>
          <p:cNvSpPr txBox="1">
            <a:spLocks/>
          </p:cNvSpPr>
          <p:nvPr/>
        </p:nvSpPr>
        <p:spPr>
          <a:xfrm>
            <a:off x="573184" y="739775"/>
            <a:ext cx="10628216" cy="5566021"/>
          </a:xfrm>
          <a:prstGeom prst="rect">
            <a:avLst/>
          </a:prstGeom>
        </p:spPr>
        <p:txBody>
          <a:bodyPr/>
          <a:lstStyle>
            <a:lvl1pPr indent="-228600">
              <a:lnSpc>
                <a:spcPct val="90000"/>
              </a:lnSpc>
              <a:spcBef>
                <a:spcPts val="1000"/>
              </a:spcBef>
              <a:buFont typeface="Arial" panose="020B0604020202020204" pitchFamily="34" charset="0"/>
              <a:buNone/>
              <a:tabLst>
                <a:tab pos="1081088" algn="l"/>
                <a:tab pos="2152650" algn="l"/>
                <a:tab pos="3233738" algn="l"/>
                <a:tab pos="4303713" algn="l"/>
                <a:tab pos="5386388" algn="l"/>
              </a:tabLst>
              <a:defRPr lang="de-DE" b="1" baseline="0" dirty="0" smtClean="0">
                <a:solidFill>
                  <a:schemeClr val="bg1">
                    <a:lumMod val="50000"/>
                  </a:schemeClr>
                </a:solidFill>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de-DE" dirty="0"/>
              <a:t>Wenn der </a:t>
            </a:r>
            <a:r>
              <a:rPr lang="de-DE" dirty="0" err="1"/>
              <a:t>mBot</a:t>
            </a:r>
            <a:r>
              <a:rPr lang="de-DE" dirty="0"/>
              <a:t> </a:t>
            </a:r>
          </a:p>
          <a:p>
            <a:pPr marL="57150" indent="-285750">
              <a:buFont typeface="Arial" charset="0"/>
              <a:buChar char="•"/>
            </a:pPr>
            <a:r>
              <a:rPr lang="de-DE" dirty="0"/>
              <a:t>nach rechts die Linie verlässt, dann sagt der Sensor die Zahl 1</a:t>
            </a:r>
          </a:p>
          <a:p>
            <a:pPr marL="57150" indent="-285750">
              <a:buFont typeface="Arial" charset="0"/>
              <a:buChar char="•"/>
            </a:pPr>
            <a:r>
              <a:rPr lang="de-DE" dirty="0"/>
              <a:t>nach links die Linie verlässt, dann sagt der Sensor die Zahl 2</a:t>
            </a:r>
          </a:p>
          <a:p>
            <a:pPr indent="0"/>
            <a:r>
              <a:rPr lang="de-DE" dirty="0"/>
              <a:t>Probiere das mit der Hand aus, während der Motor des </a:t>
            </a:r>
            <a:r>
              <a:rPr lang="de-DE" dirty="0" err="1"/>
              <a:t>mBot</a:t>
            </a:r>
            <a:r>
              <a:rPr lang="de-DE" dirty="0"/>
              <a:t> aus ist.</a:t>
            </a:r>
          </a:p>
          <a:p>
            <a:pPr indent="0"/>
            <a:endParaRPr lang="de-DE" sz="1000" dirty="0"/>
          </a:p>
          <a:p>
            <a:pPr indent="0"/>
            <a:r>
              <a:rPr lang="de-DE" dirty="0"/>
              <a:t>Wenn der </a:t>
            </a:r>
            <a:r>
              <a:rPr lang="de-DE" dirty="0" err="1"/>
              <a:t>mBot</a:t>
            </a:r>
            <a:r>
              <a:rPr lang="de-DE" dirty="0"/>
              <a:t> links die Linie verlassen hat, müssen wir im sagen, dass er wieder rein fährt. Das wollen wir ihm nun beibringen, in dem wir ihn in Richtung der Linie zurück drehen (also nach rechts). </a:t>
            </a:r>
          </a:p>
          <a:p>
            <a:pPr indent="0"/>
            <a:endParaRPr lang="de-DE" dirty="0"/>
          </a:p>
          <a:p>
            <a:r>
              <a:rPr lang="de-DE" dirty="0"/>
              <a:t>Bisher macht unser Programm folgendes:</a:t>
            </a:r>
          </a:p>
          <a:p>
            <a:pPr marL="57150" indent="-285750">
              <a:buFont typeface="Arial" charset="0"/>
              <a:buChar char="•"/>
            </a:pPr>
            <a:r>
              <a:rPr lang="de-DE" dirty="0"/>
              <a:t>Wenn der Sensor = 3 ist (also hell erkennt), dann stoppe</a:t>
            </a:r>
          </a:p>
          <a:p>
            <a:pPr indent="0"/>
            <a:r>
              <a:rPr lang="de-DE" dirty="0"/>
              <a:t>Was wir nun wollen:  </a:t>
            </a:r>
          </a:p>
          <a:p>
            <a:pPr marL="971550" lvl="1" indent="-285750">
              <a:buFont typeface="Arial" charset="0"/>
              <a:buChar char="•"/>
            </a:pPr>
            <a:r>
              <a:rPr lang="de-DE" sz="1800" dirty="0"/>
              <a:t>FALLS der Sensor = 2 ist, </a:t>
            </a:r>
          </a:p>
          <a:p>
            <a:pPr marL="971550" lvl="1" indent="-285750">
              <a:buFont typeface="Arial" charset="0"/>
              <a:buChar char="•"/>
            </a:pPr>
            <a:r>
              <a:rPr lang="de-DE" sz="1800" dirty="0"/>
              <a:t>dann soll der </a:t>
            </a:r>
            <a:r>
              <a:rPr lang="de-DE" sz="1800" dirty="0" err="1"/>
              <a:t>mBot</a:t>
            </a:r>
            <a:r>
              <a:rPr lang="de-DE" sz="1800" dirty="0"/>
              <a:t> nach rechts drehen </a:t>
            </a:r>
          </a:p>
          <a:p>
            <a:pPr marL="971550" lvl="1" indent="-285750">
              <a:buFont typeface="Arial" charset="0"/>
              <a:buChar char="•"/>
            </a:pPr>
            <a:r>
              <a:rPr lang="de-DE" sz="1800" dirty="0"/>
              <a:t>aber nur kurz für 0.1 Sekunden</a:t>
            </a:r>
          </a:p>
          <a:p>
            <a:pPr marL="971550" lvl="1" indent="-285750">
              <a:buFont typeface="Arial" charset="0"/>
              <a:buChar char="•"/>
            </a:pPr>
            <a:r>
              <a:rPr lang="de-DE" sz="1800" dirty="0"/>
              <a:t>und dann wieder mit normaler Geschwindigkeit weiterfahren.</a:t>
            </a:r>
          </a:p>
          <a:p>
            <a:pPr indent="0"/>
            <a:endParaRPr lang="de-DE" dirty="0"/>
          </a:p>
        </p:txBody>
      </p:sp>
      <p:pic>
        <p:nvPicPr>
          <p:cNvPr id="8" name="Picture 7"/>
          <p:cNvPicPr>
            <a:picLocks noChangeAspect="1"/>
          </p:cNvPicPr>
          <p:nvPr/>
        </p:nvPicPr>
        <p:blipFill>
          <a:blip r:embed="rId2"/>
          <a:stretch>
            <a:fillRect/>
          </a:stretch>
        </p:blipFill>
        <p:spPr>
          <a:xfrm>
            <a:off x="7806482" y="828676"/>
            <a:ext cx="3213944" cy="1554760"/>
          </a:xfrm>
          <a:prstGeom prst="rect">
            <a:avLst/>
          </a:prstGeom>
        </p:spPr>
      </p:pic>
      <p:pic>
        <p:nvPicPr>
          <p:cNvPr id="11" name="Picture 10"/>
          <p:cNvPicPr>
            <a:picLocks noChangeAspect="1"/>
          </p:cNvPicPr>
          <p:nvPr/>
        </p:nvPicPr>
        <p:blipFill>
          <a:blip r:embed="rId3"/>
          <a:stretch>
            <a:fillRect/>
          </a:stretch>
        </p:blipFill>
        <p:spPr>
          <a:xfrm>
            <a:off x="7375185" y="3358968"/>
            <a:ext cx="4037028" cy="2352284"/>
          </a:xfrm>
          <a:prstGeom prst="rect">
            <a:avLst/>
          </a:prstGeom>
        </p:spPr>
      </p:pic>
    </p:spTree>
    <p:extLst>
      <p:ext uri="{BB962C8B-B14F-4D97-AF65-F5344CB8AC3E}">
        <p14:creationId xmlns:p14="http://schemas.microsoft.com/office/powerpoint/2010/main" val="14992798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title"/>
          </p:nvPr>
        </p:nvSpPr>
        <p:spPr/>
        <p:txBody>
          <a:bodyPr/>
          <a:lstStyle/>
          <a:p>
            <a:r>
              <a:rPr lang="de-DE" dirty="0"/>
              <a:t>...und drehen wieder zurück</a:t>
            </a:r>
          </a:p>
        </p:txBody>
      </p:sp>
      <p:sp>
        <p:nvSpPr>
          <p:cNvPr id="7" name="Textplatzhalter 8"/>
          <p:cNvSpPr txBox="1">
            <a:spLocks/>
          </p:cNvSpPr>
          <p:nvPr/>
        </p:nvSpPr>
        <p:spPr>
          <a:xfrm>
            <a:off x="573184" y="739775"/>
            <a:ext cx="10628216" cy="5875053"/>
          </a:xfrm>
          <a:prstGeom prst="rect">
            <a:avLst/>
          </a:prstGeom>
        </p:spPr>
        <p:txBody>
          <a:bodyPr/>
          <a:lstStyle>
            <a:lvl1pPr indent="-228600">
              <a:lnSpc>
                <a:spcPct val="90000"/>
              </a:lnSpc>
              <a:spcBef>
                <a:spcPts val="1000"/>
              </a:spcBef>
              <a:buFont typeface="Arial" panose="020B0604020202020204" pitchFamily="34" charset="0"/>
              <a:buNone/>
              <a:tabLst>
                <a:tab pos="1081088" algn="l"/>
                <a:tab pos="2152650" algn="l"/>
                <a:tab pos="3233738" algn="l"/>
                <a:tab pos="4303713" algn="l"/>
                <a:tab pos="5386388" algn="l"/>
              </a:tabLst>
              <a:defRPr lang="de-DE" b="1" baseline="0" dirty="0" smtClean="0">
                <a:solidFill>
                  <a:schemeClr val="bg1">
                    <a:lumMod val="50000"/>
                  </a:schemeClr>
                </a:solidFill>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de-DE" dirty="0"/>
              <a:t>Bisher macht unser Programm folgendes:</a:t>
            </a:r>
          </a:p>
          <a:p>
            <a:pPr marL="57150" indent="-285750">
              <a:buFont typeface="Arial" charset="0"/>
              <a:buChar char="•"/>
            </a:pPr>
            <a:r>
              <a:rPr lang="de-DE" dirty="0"/>
              <a:t>Wenn der Sensor = 3 ist (also hell erkennt), dann stoppe</a:t>
            </a:r>
          </a:p>
          <a:p>
            <a:pPr indent="0"/>
            <a:r>
              <a:rPr lang="de-DE" dirty="0"/>
              <a:t>Was wir nun wollen: </a:t>
            </a:r>
          </a:p>
          <a:p>
            <a:pPr marL="285750" indent="-285750">
              <a:buFont typeface="Arial" charset="0"/>
              <a:buChar char="•"/>
            </a:pPr>
            <a:r>
              <a:rPr lang="de-DE" dirty="0"/>
              <a:t>Sonst: </a:t>
            </a:r>
          </a:p>
          <a:p>
            <a:pPr marL="971550" lvl="1" indent="-285750">
              <a:buFont typeface="Arial" charset="0"/>
              <a:buChar char="•"/>
            </a:pPr>
            <a:r>
              <a:rPr lang="de-DE" sz="1800" dirty="0"/>
              <a:t>Wenn der Sensor = 2 ist, </a:t>
            </a:r>
          </a:p>
          <a:p>
            <a:pPr marL="971550" lvl="1" indent="-285750">
              <a:buFont typeface="Arial" charset="0"/>
              <a:buChar char="•"/>
            </a:pPr>
            <a:r>
              <a:rPr lang="de-DE" sz="1800" dirty="0"/>
              <a:t>dann soll der </a:t>
            </a:r>
            <a:r>
              <a:rPr lang="de-DE" sz="1800" dirty="0" err="1"/>
              <a:t>mBot</a:t>
            </a:r>
            <a:r>
              <a:rPr lang="de-DE" sz="1800" dirty="0"/>
              <a:t> nach rechts drehen </a:t>
            </a:r>
          </a:p>
          <a:p>
            <a:pPr marL="971550" lvl="1" indent="-285750">
              <a:buFont typeface="Arial" charset="0"/>
              <a:buChar char="•"/>
            </a:pPr>
            <a:r>
              <a:rPr lang="de-DE" sz="1800" dirty="0"/>
              <a:t>aber nur kurz für 0.1 Sekunden</a:t>
            </a:r>
          </a:p>
          <a:p>
            <a:pPr marL="971550" lvl="1" indent="-285750">
              <a:buFont typeface="Arial" charset="0"/>
              <a:buChar char="•"/>
            </a:pPr>
            <a:r>
              <a:rPr lang="de-DE" sz="1800" dirty="0"/>
              <a:t>und dann wieder mit normaler Geschwindigkeit weiterfahren.</a:t>
            </a:r>
          </a:p>
          <a:p>
            <a:pPr marL="285750" indent="-285750">
              <a:buFont typeface="Arial" charset="0"/>
              <a:buChar char="•"/>
            </a:pPr>
            <a:endParaRPr lang="de-DE" sz="1200" dirty="0"/>
          </a:p>
          <a:p>
            <a:pPr marL="285750" indent="-285750">
              <a:buFont typeface="Arial" charset="0"/>
              <a:buChar char="•"/>
            </a:pPr>
            <a:endParaRPr lang="de-DE" sz="1200" dirty="0"/>
          </a:p>
          <a:p>
            <a:pPr indent="0"/>
            <a:r>
              <a:rPr lang="de-DE" dirty="0">
                <a:solidFill>
                  <a:srgbClr val="FF0000"/>
                </a:solidFill>
              </a:rPr>
              <a:t>1) Erklärt euch gegenseitig, was genau in dem Programm passiert </a:t>
            </a:r>
          </a:p>
          <a:p>
            <a:pPr indent="0"/>
            <a:r>
              <a:rPr lang="de-DE" dirty="0">
                <a:solidFill>
                  <a:srgbClr val="FF0000"/>
                </a:solidFill>
              </a:rPr>
              <a:t>(Zeile für Zeile, Block für Block).</a:t>
            </a:r>
          </a:p>
          <a:p>
            <a:pPr indent="0"/>
            <a:r>
              <a:rPr lang="de-DE" dirty="0"/>
              <a:t>2) Stellt den </a:t>
            </a:r>
            <a:r>
              <a:rPr lang="de-DE" dirty="0" err="1"/>
              <a:t>mBot</a:t>
            </a:r>
            <a:r>
              <a:rPr lang="de-DE" dirty="0"/>
              <a:t> </a:t>
            </a:r>
            <a:r>
              <a:rPr lang="de-DE" dirty="0">
                <a:solidFill>
                  <a:schemeClr val="tx1"/>
                </a:solidFill>
              </a:rPr>
              <a:t>wie im Bild gezeigt </a:t>
            </a:r>
            <a:r>
              <a:rPr lang="de-DE" dirty="0"/>
              <a:t>auf</a:t>
            </a:r>
          </a:p>
          <a:p>
            <a:pPr indent="0"/>
            <a:r>
              <a:rPr lang="de-DE" dirty="0"/>
              <a:t>    und startet ihn mit dem „Pfeil nach oben“ </a:t>
            </a:r>
          </a:p>
          <a:p>
            <a:pPr indent="0"/>
            <a:r>
              <a:rPr lang="de-DE" dirty="0"/>
              <a:t>    Klappt schon ganz gut, oder?</a:t>
            </a:r>
          </a:p>
          <a:p>
            <a:pPr indent="0"/>
            <a:r>
              <a:rPr lang="de-DE" dirty="0"/>
              <a:t>    </a:t>
            </a:r>
            <a:r>
              <a:rPr lang="de-DE" dirty="0">
                <a:solidFill>
                  <a:srgbClr val="FFC000"/>
                </a:solidFill>
              </a:rPr>
              <a:t>Aber was klappt nicht?</a:t>
            </a:r>
          </a:p>
        </p:txBody>
      </p:sp>
      <p:sp>
        <p:nvSpPr>
          <p:cNvPr id="4" name="Right Arrow 3"/>
          <p:cNvSpPr/>
          <p:nvPr/>
        </p:nvSpPr>
        <p:spPr>
          <a:xfrm rot="5400000">
            <a:off x="10098066" y="1234033"/>
            <a:ext cx="431800" cy="3048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p:cNvPicPr>
            <a:picLocks noChangeAspect="1"/>
          </p:cNvPicPr>
          <p:nvPr/>
        </p:nvPicPr>
        <p:blipFill>
          <a:blip r:embed="rId2"/>
          <a:stretch>
            <a:fillRect/>
          </a:stretch>
        </p:blipFill>
        <p:spPr>
          <a:xfrm>
            <a:off x="4220170" y="3427822"/>
            <a:ext cx="2877043" cy="357150"/>
          </a:xfrm>
          <a:prstGeom prst="rect">
            <a:avLst/>
          </a:prstGeom>
        </p:spPr>
      </p:pic>
      <p:pic>
        <p:nvPicPr>
          <p:cNvPr id="3" name="Picture 2"/>
          <p:cNvPicPr>
            <a:picLocks noChangeAspect="1"/>
          </p:cNvPicPr>
          <p:nvPr/>
        </p:nvPicPr>
        <p:blipFill>
          <a:blip r:embed="rId3"/>
          <a:stretch>
            <a:fillRect/>
          </a:stretch>
        </p:blipFill>
        <p:spPr>
          <a:xfrm flipH="1">
            <a:off x="4978400" y="5005663"/>
            <a:ext cx="2959100" cy="1609165"/>
          </a:xfrm>
          <a:prstGeom prst="rect">
            <a:avLst/>
          </a:prstGeom>
        </p:spPr>
      </p:pic>
      <p:pic>
        <p:nvPicPr>
          <p:cNvPr id="13" name="Picture 12"/>
          <p:cNvPicPr>
            <a:picLocks noChangeAspect="1"/>
          </p:cNvPicPr>
          <p:nvPr/>
        </p:nvPicPr>
        <p:blipFill>
          <a:blip r:embed="rId4"/>
          <a:stretch>
            <a:fillRect/>
          </a:stretch>
        </p:blipFill>
        <p:spPr>
          <a:xfrm>
            <a:off x="4028846" y="1952899"/>
            <a:ext cx="2734060" cy="414252"/>
          </a:xfrm>
          <a:prstGeom prst="rect">
            <a:avLst/>
          </a:prstGeom>
        </p:spPr>
      </p:pic>
      <p:pic>
        <p:nvPicPr>
          <p:cNvPr id="17" name="Picture 16"/>
          <p:cNvPicPr>
            <a:picLocks noChangeAspect="1"/>
          </p:cNvPicPr>
          <p:nvPr/>
        </p:nvPicPr>
        <p:blipFill>
          <a:blip r:embed="rId5"/>
          <a:stretch>
            <a:fillRect/>
          </a:stretch>
        </p:blipFill>
        <p:spPr>
          <a:xfrm>
            <a:off x="4617113" y="2854073"/>
            <a:ext cx="881162" cy="260015"/>
          </a:xfrm>
          <a:prstGeom prst="rect">
            <a:avLst/>
          </a:prstGeom>
        </p:spPr>
      </p:pic>
      <p:pic>
        <p:nvPicPr>
          <p:cNvPr id="6" name="Picture 5"/>
          <p:cNvPicPr>
            <a:picLocks noChangeAspect="1"/>
          </p:cNvPicPr>
          <p:nvPr/>
        </p:nvPicPr>
        <p:blipFill>
          <a:blip r:embed="rId6"/>
          <a:stretch>
            <a:fillRect/>
          </a:stretch>
        </p:blipFill>
        <p:spPr>
          <a:xfrm>
            <a:off x="5498275" y="2409270"/>
            <a:ext cx="2210479" cy="402684"/>
          </a:xfrm>
          <a:prstGeom prst="rect">
            <a:avLst/>
          </a:prstGeom>
        </p:spPr>
      </p:pic>
      <p:pic>
        <p:nvPicPr>
          <p:cNvPr id="9" name="Picture 8"/>
          <p:cNvPicPr>
            <a:picLocks noChangeAspect="1"/>
          </p:cNvPicPr>
          <p:nvPr/>
        </p:nvPicPr>
        <p:blipFill>
          <a:blip r:embed="rId7"/>
          <a:stretch>
            <a:fillRect/>
          </a:stretch>
        </p:blipFill>
        <p:spPr>
          <a:xfrm>
            <a:off x="8386453" y="1684746"/>
            <a:ext cx="3550227" cy="2306645"/>
          </a:xfrm>
          <a:prstGeom prst="rect">
            <a:avLst/>
          </a:prstGeom>
        </p:spPr>
      </p:pic>
      <p:sp>
        <p:nvSpPr>
          <p:cNvPr id="10" name="TextBox 9"/>
          <p:cNvSpPr txBox="1"/>
          <p:nvPr/>
        </p:nvSpPr>
        <p:spPr>
          <a:xfrm>
            <a:off x="8386454" y="4694028"/>
            <a:ext cx="3550227" cy="187743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pPr marL="0" indent="0">
              <a:buNone/>
            </a:pPr>
            <a:r>
              <a:rPr lang="de-DE" sz="3600" kern="1200" baseline="0" dirty="0">
                <a:solidFill>
                  <a:schemeClr val="bg1"/>
                </a:solidFill>
                <a:latin typeface="+mn-lt"/>
                <a:ea typeface="+mn-ea"/>
                <a:cs typeface="+mn-cs"/>
              </a:rPr>
              <a:t>Tipp:</a:t>
            </a:r>
          </a:p>
          <a:p>
            <a:pPr marL="0" indent="0">
              <a:buNone/>
            </a:pPr>
            <a:r>
              <a:rPr lang="de-DE" sz="2000" dirty="0">
                <a:solidFill>
                  <a:schemeClr val="bg1"/>
                </a:solidFill>
              </a:rPr>
              <a:t>Wenn der </a:t>
            </a:r>
            <a:r>
              <a:rPr lang="de-DE" sz="2000" dirty="0" err="1">
                <a:solidFill>
                  <a:schemeClr val="bg1"/>
                </a:solidFill>
              </a:rPr>
              <a:t>mbot</a:t>
            </a:r>
            <a:r>
              <a:rPr lang="de-DE" sz="2000" dirty="0">
                <a:solidFill>
                  <a:schemeClr val="bg1"/>
                </a:solidFill>
              </a:rPr>
              <a:t> zu hektisch ist, geht mit der Geschwindigkeit auf 60 runter und probiert es damit!</a:t>
            </a:r>
          </a:p>
        </p:txBody>
      </p:sp>
    </p:spTree>
    <p:extLst>
      <p:ext uri="{BB962C8B-B14F-4D97-AF65-F5344CB8AC3E}">
        <p14:creationId xmlns:p14="http://schemas.microsoft.com/office/powerpoint/2010/main" val="20455518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title"/>
          </p:nvPr>
        </p:nvSpPr>
        <p:spPr/>
        <p:txBody>
          <a:bodyPr/>
          <a:lstStyle/>
          <a:p>
            <a:r>
              <a:rPr lang="de-DE"/>
              <a:t>Am Rand entlang und dann doch zu weit...</a:t>
            </a:r>
          </a:p>
        </p:txBody>
      </p:sp>
      <p:sp>
        <p:nvSpPr>
          <p:cNvPr id="7" name="Textplatzhalter 8"/>
          <p:cNvSpPr txBox="1">
            <a:spLocks/>
          </p:cNvSpPr>
          <p:nvPr/>
        </p:nvSpPr>
        <p:spPr>
          <a:xfrm>
            <a:off x="573184" y="739775"/>
            <a:ext cx="6221316" cy="5637273"/>
          </a:xfrm>
          <a:prstGeom prst="rect">
            <a:avLst/>
          </a:prstGeom>
        </p:spPr>
        <p:txBody>
          <a:bodyPr/>
          <a:lstStyle>
            <a:lvl1pPr indent="-228600">
              <a:lnSpc>
                <a:spcPct val="90000"/>
              </a:lnSpc>
              <a:spcBef>
                <a:spcPts val="1000"/>
              </a:spcBef>
              <a:buFont typeface="Arial" panose="020B0604020202020204" pitchFamily="34" charset="0"/>
              <a:buNone/>
              <a:tabLst>
                <a:tab pos="1081088" algn="l"/>
                <a:tab pos="2152650" algn="l"/>
                <a:tab pos="3233738" algn="l"/>
                <a:tab pos="4303713" algn="l"/>
                <a:tab pos="5386388" algn="l"/>
              </a:tabLst>
              <a:defRPr lang="de-DE" b="1" baseline="0" dirty="0" smtClean="0">
                <a:solidFill>
                  <a:schemeClr val="bg1">
                    <a:lumMod val="50000"/>
                  </a:schemeClr>
                </a:solidFill>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marL="285750" indent="-285750">
              <a:tabLst>
                <a:tab pos="304800" algn="l"/>
                <a:tab pos="307975" algn="l"/>
                <a:tab pos="1081088" algn="l"/>
                <a:tab pos="2152650" algn="l"/>
                <a:tab pos="3233738" algn="l"/>
                <a:tab pos="4303713" algn="l"/>
                <a:tab pos="5386388" algn="l"/>
              </a:tabLst>
            </a:pPr>
            <a:r>
              <a:rPr lang="de-DE" dirty="0">
                <a:solidFill>
                  <a:schemeClr val="tx1"/>
                </a:solidFill>
              </a:rPr>
              <a:t>Der </a:t>
            </a:r>
            <a:r>
              <a:rPr lang="de-DE" dirty="0" err="1">
                <a:solidFill>
                  <a:schemeClr val="tx1"/>
                </a:solidFill>
              </a:rPr>
              <a:t>mBot</a:t>
            </a:r>
            <a:r>
              <a:rPr lang="de-DE" dirty="0">
                <a:solidFill>
                  <a:schemeClr val="tx1"/>
                </a:solidFill>
              </a:rPr>
              <a:t> fährt über aus der Linie raus!</a:t>
            </a:r>
          </a:p>
          <a:p>
            <a:pPr marL="285750" indent="-285750">
              <a:buFont typeface="Arial" charset="0"/>
              <a:buChar char="•"/>
              <a:tabLst>
                <a:tab pos="304800" algn="l"/>
                <a:tab pos="307975" algn="l"/>
                <a:tab pos="1081088" algn="l"/>
                <a:tab pos="2152650" algn="l"/>
                <a:tab pos="3233738" algn="l"/>
                <a:tab pos="4303713" algn="l"/>
                <a:tab pos="5386388" algn="l"/>
              </a:tabLst>
            </a:pPr>
            <a:r>
              <a:rPr lang="de-DE" dirty="0"/>
              <a:t>Woran liegt das?</a:t>
            </a:r>
          </a:p>
          <a:p>
            <a:pPr marL="285750" indent="-285750">
              <a:buFont typeface="Arial" charset="0"/>
              <a:buChar char="•"/>
              <a:tabLst>
                <a:tab pos="304800" algn="l"/>
                <a:tab pos="307975" algn="l"/>
                <a:tab pos="1081088" algn="l"/>
                <a:tab pos="2152650" algn="l"/>
                <a:tab pos="3233738" algn="l"/>
                <a:tab pos="4303713" algn="l"/>
                <a:tab pos="5386388" algn="l"/>
              </a:tabLst>
            </a:pPr>
            <a:r>
              <a:rPr lang="de-DE" dirty="0"/>
              <a:t>Was kann man tun, wenn er über die Linie gefahren ist? </a:t>
            </a:r>
            <a:br>
              <a:rPr lang="de-DE" dirty="0"/>
            </a:br>
            <a:r>
              <a:rPr lang="de-DE" dirty="0"/>
              <a:t>	Was würdest du mit der Hand tun?</a:t>
            </a:r>
          </a:p>
          <a:p>
            <a:pPr marL="285750" indent="-285750">
              <a:buFont typeface="Arial" charset="0"/>
              <a:buChar char="•"/>
              <a:tabLst>
                <a:tab pos="304800" algn="l"/>
                <a:tab pos="307975" algn="l"/>
                <a:tab pos="1081088" algn="l"/>
                <a:tab pos="2152650" algn="l"/>
                <a:tab pos="3233738" algn="l"/>
                <a:tab pos="4303713" algn="l"/>
                <a:tab pos="5386388" algn="l"/>
              </a:tabLst>
            </a:pPr>
            <a:r>
              <a:rPr lang="de-DE" dirty="0"/>
              <a:t>Welche Zahl geben die Sensoren aus, wenn er über der Linie ist?</a:t>
            </a:r>
          </a:p>
          <a:p>
            <a:pPr marL="285750" indent="-285750">
              <a:buFont typeface="Arial" charset="0"/>
              <a:buChar char="•"/>
              <a:tabLst>
                <a:tab pos="304800" algn="l"/>
                <a:tab pos="307975" algn="l"/>
                <a:tab pos="1081088" algn="l"/>
                <a:tab pos="2152650" algn="l"/>
                <a:tab pos="3233738" algn="l"/>
                <a:tab pos="4303713" algn="l"/>
                <a:tab pos="5386388" algn="l"/>
              </a:tabLst>
            </a:pPr>
            <a:endParaRPr lang="de-DE" dirty="0"/>
          </a:p>
          <a:p>
            <a:pPr marL="285750" indent="-285750">
              <a:tabLst>
                <a:tab pos="304800" algn="l"/>
                <a:tab pos="307975" algn="l"/>
                <a:tab pos="1081088" algn="l"/>
                <a:tab pos="2152650" algn="l"/>
                <a:tab pos="3233738" algn="l"/>
                <a:tab pos="4303713" algn="l"/>
                <a:tab pos="5386388" algn="l"/>
              </a:tabLst>
            </a:pPr>
            <a:r>
              <a:rPr lang="de-DE" dirty="0"/>
              <a:t>Das soll der </a:t>
            </a:r>
            <a:r>
              <a:rPr lang="de-DE" dirty="0" err="1"/>
              <a:t>mBot</a:t>
            </a:r>
            <a:r>
              <a:rPr lang="de-DE" dirty="0"/>
              <a:t> nun tun: </a:t>
            </a:r>
          </a:p>
          <a:p>
            <a:pPr marL="285750" indent="-285750">
              <a:buFont typeface="Arial" charset="0"/>
              <a:buChar char="•"/>
              <a:tabLst>
                <a:tab pos="304800" algn="l"/>
                <a:tab pos="307975" algn="l"/>
                <a:tab pos="1081088" algn="l"/>
                <a:tab pos="2152650" algn="l"/>
                <a:tab pos="3233738" algn="l"/>
                <a:tab pos="4303713" algn="l"/>
                <a:tab pos="5386388" algn="l"/>
              </a:tabLst>
            </a:pPr>
            <a:r>
              <a:rPr lang="de-DE" dirty="0"/>
              <a:t>FALLS  der Sensor = __________</a:t>
            </a:r>
          </a:p>
          <a:p>
            <a:pPr marL="285750" indent="-285750">
              <a:buFont typeface="Arial" charset="0"/>
              <a:buChar char="•"/>
              <a:tabLst>
                <a:tab pos="304800" algn="l"/>
                <a:tab pos="307975" algn="l"/>
                <a:tab pos="1081088" algn="l"/>
                <a:tab pos="2152650" algn="l"/>
                <a:tab pos="3233738" algn="l"/>
                <a:tab pos="4303713" algn="l"/>
                <a:tab pos="5386388" algn="l"/>
              </a:tabLst>
            </a:pPr>
            <a:r>
              <a:rPr lang="de-DE" dirty="0"/>
              <a:t>DANN fahre ____________ </a:t>
            </a:r>
          </a:p>
          <a:p>
            <a:pPr marL="285750" indent="-285750">
              <a:buFont typeface="Arial" charset="0"/>
              <a:buChar char="•"/>
              <a:tabLst>
                <a:tab pos="304800" algn="l"/>
                <a:tab pos="307975" algn="l"/>
                <a:tab pos="1081088" algn="l"/>
                <a:tab pos="2152650" algn="l"/>
                <a:tab pos="3233738" algn="l"/>
                <a:tab pos="4303713" algn="l"/>
                <a:tab pos="5386388" algn="l"/>
              </a:tabLst>
            </a:pPr>
            <a:r>
              <a:rPr lang="de-DE" dirty="0"/>
              <a:t>für eine kurze Zeit (0.3 Sekunden)</a:t>
            </a:r>
          </a:p>
          <a:p>
            <a:pPr marL="285750" indent="-285750">
              <a:buFont typeface="Arial" charset="0"/>
              <a:buChar char="•"/>
              <a:tabLst>
                <a:tab pos="304800" algn="l"/>
                <a:tab pos="307975" algn="l"/>
                <a:tab pos="1081088" algn="l"/>
                <a:tab pos="2152650" algn="l"/>
                <a:tab pos="3233738" algn="l"/>
                <a:tab pos="4303713" algn="l"/>
                <a:tab pos="5386388" algn="l"/>
              </a:tabLst>
            </a:pPr>
            <a:r>
              <a:rPr lang="de-DE" dirty="0"/>
              <a:t>und fahre weiter vorwärts</a:t>
            </a:r>
          </a:p>
          <a:p>
            <a:pPr marL="285750" indent="-285750">
              <a:buFont typeface="Arial" charset="0"/>
              <a:buChar char="•"/>
              <a:tabLst>
                <a:tab pos="304800" algn="l"/>
                <a:tab pos="307975" algn="l"/>
                <a:tab pos="1081088" algn="l"/>
                <a:tab pos="2152650" algn="l"/>
                <a:tab pos="3233738" algn="l"/>
                <a:tab pos="4303713" algn="l"/>
                <a:tab pos="5386388" algn="l"/>
              </a:tabLst>
            </a:pPr>
            <a:endParaRPr lang="de-DE" dirty="0"/>
          </a:p>
          <a:p>
            <a:pPr marL="285750" indent="-285750">
              <a:tabLst>
                <a:tab pos="304800" algn="l"/>
                <a:tab pos="307975" algn="l"/>
                <a:tab pos="1081088" algn="l"/>
                <a:tab pos="2152650" algn="l"/>
                <a:tab pos="3233738" algn="l"/>
                <a:tab pos="4303713" algn="l"/>
                <a:tab pos="5386388" algn="l"/>
              </a:tabLst>
            </a:pPr>
            <a:r>
              <a:rPr lang="de-DE" dirty="0"/>
              <a:t>Probiere es aus:</a:t>
            </a:r>
          </a:p>
          <a:p>
            <a:pPr marL="285750" indent="-285750">
              <a:buFont typeface="Arial" charset="0"/>
              <a:buChar char="•"/>
              <a:tabLst>
                <a:tab pos="304800" algn="l"/>
                <a:tab pos="307975" algn="l"/>
                <a:tab pos="1081088" algn="l"/>
                <a:tab pos="2152650" algn="l"/>
                <a:tab pos="3233738" algn="l"/>
                <a:tab pos="4303713" algn="l"/>
                <a:tab pos="5386388" algn="l"/>
              </a:tabLst>
            </a:pPr>
            <a:r>
              <a:rPr lang="de-DE" dirty="0"/>
              <a:t>Wie weit kommt er?</a:t>
            </a:r>
          </a:p>
          <a:p>
            <a:pPr marL="285750" indent="-285750">
              <a:buFont typeface="Arial" charset="0"/>
              <a:buChar char="•"/>
              <a:tabLst>
                <a:tab pos="304800" algn="l"/>
                <a:tab pos="307975" algn="l"/>
                <a:tab pos="1081088" algn="l"/>
                <a:tab pos="2152650" algn="l"/>
                <a:tab pos="3233738" algn="l"/>
                <a:tab pos="4303713" algn="l"/>
                <a:tab pos="5386388" algn="l"/>
              </a:tabLst>
            </a:pPr>
            <a:r>
              <a:rPr lang="de-DE" dirty="0"/>
              <a:t>Was passiert jetzt? Was fehlt noch?</a:t>
            </a:r>
          </a:p>
        </p:txBody>
      </p:sp>
      <p:sp>
        <p:nvSpPr>
          <p:cNvPr id="16" name="Rectangle 15"/>
          <p:cNvSpPr/>
          <p:nvPr/>
        </p:nvSpPr>
        <p:spPr>
          <a:xfrm>
            <a:off x="6697682" y="2921330"/>
            <a:ext cx="5296395" cy="33314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r>
              <a:rPr lang="en-US" dirty="0">
                <a:solidFill>
                  <a:srgbClr val="FF0000"/>
                </a:solidFill>
              </a:rPr>
              <a:t>Mentor: </a:t>
            </a:r>
            <a:r>
              <a:rPr lang="en-US" dirty="0" err="1">
                <a:solidFill>
                  <a:srgbClr val="FF0000"/>
                </a:solidFill>
              </a:rPr>
              <a:t>Erst</a:t>
            </a:r>
            <a:r>
              <a:rPr lang="en-US" dirty="0">
                <a:solidFill>
                  <a:srgbClr val="FF0000"/>
                </a:solidFill>
              </a:rPr>
              <a:t> </a:t>
            </a:r>
            <a:r>
              <a:rPr lang="en-US" dirty="0" err="1">
                <a:solidFill>
                  <a:srgbClr val="FF0000"/>
                </a:solidFill>
              </a:rPr>
              <a:t>einmal</a:t>
            </a:r>
            <a:r>
              <a:rPr lang="en-US" dirty="0">
                <a:solidFill>
                  <a:srgbClr val="FF0000"/>
                </a:solidFill>
              </a:rPr>
              <a:t> </a:t>
            </a:r>
            <a:r>
              <a:rPr lang="en-US" dirty="0" err="1">
                <a:solidFill>
                  <a:srgbClr val="FF0000"/>
                </a:solidFill>
              </a:rPr>
              <a:t>abdecken</a:t>
            </a:r>
            <a:r>
              <a:rPr lang="en-US" dirty="0">
                <a:solidFill>
                  <a:srgbClr val="FF0000"/>
                </a:solidFill>
              </a:rPr>
              <a:t> auf der </a:t>
            </a:r>
            <a:r>
              <a:rPr lang="en-US" dirty="0" err="1">
                <a:solidFill>
                  <a:srgbClr val="FF0000"/>
                </a:solidFill>
              </a:rPr>
              <a:t>Folie</a:t>
            </a:r>
            <a:endParaRPr lang="en-US" dirty="0">
              <a:solidFill>
                <a:srgbClr val="FF0000"/>
              </a:solidFill>
            </a:endParaRPr>
          </a:p>
        </p:txBody>
      </p:sp>
      <p:pic>
        <p:nvPicPr>
          <p:cNvPr id="2" name="Picture 1"/>
          <p:cNvPicPr>
            <a:picLocks noChangeAspect="1"/>
          </p:cNvPicPr>
          <p:nvPr/>
        </p:nvPicPr>
        <p:blipFill>
          <a:blip r:embed="rId2"/>
          <a:stretch>
            <a:fillRect/>
          </a:stretch>
        </p:blipFill>
        <p:spPr>
          <a:xfrm>
            <a:off x="7231329" y="3897663"/>
            <a:ext cx="4229100" cy="1841500"/>
          </a:xfrm>
          <a:prstGeom prst="rect">
            <a:avLst/>
          </a:prstGeom>
        </p:spPr>
      </p:pic>
      <p:sp>
        <p:nvSpPr>
          <p:cNvPr id="3" name="TextBox 2"/>
          <p:cNvSpPr txBox="1"/>
          <p:nvPr/>
        </p:nvSpPr>
        <p:spPr>
          <a:xfrm>
            <a:off x="7231329" y="3169772"/>
            <a:ext cx="2904193" cy="400110"/>
          </a:xfrm>
          <a:prstGeom prst="rect">
            <a:avLst/>
          </a:prstGeom>
        </p:spPr>
        <p:txBody>
          <a:bodyPr wrap="none" rtlCol="0">
            <a:spAutoFit/>
          </a:bodyPr>
          <a:lstStyle/>
          <a:p>
            <a:pPr marL="0" indent="0">
              <a:buNone/>
            </a:pPr>
            <a:r>
              <a:rPr lang="de-DE" sz="2000" kern="1200" baseline="0" dirty="0">
                <a:solidFill>
                  <a:srgbClr val="FFC000"/>
                </a:solidFill>
                <a:latin typeface="+mn-lt"/>
                <a:ea typeface="+mn-ea"/>
                <a:cs typeface="+mn-cs"/>
              </a:rPr>
              <a:t>Diesen Block ergänzen wir</a:t>
            </a:r>
          </a:p>
        </p:txBody>
      </p:sp>
    </p:spTree>
    <p:extLst>
      <p:ext uri="{BB962C8B-B14F-4D97-AF65-F5344CB8AC3E}">
        <p14:creationId xmlns:p14="http://schemas.microsoft.com/office/powerpoint/2010/main" val="718653065"/>
      </p:ext>
    </p:extLst>
  </p:cSld>
  <p:clrMapOvr>
    <a:masterClrMapping/>
  </p:clrMapOvr>
</p:sld>
</file>

<file path=ppt/theme/theme1.xml><?xml version="1.0" encoding="utf-8"?>
<a:theme xmlns:a="http://schemas.openxmlformats.org/drawingml/2006/main" name="Basis">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a:lstStyle>
        <a:defPPr marL="0" indent="0">
          <a:buNone/>
          <a:defRPr sz="3600" kern="1200" baseline="0" dirty="0" smtClean="0">
            <a:solidFill>
              <a:srgbClr val="FFC000"/>
            </a:solidFill>
            <a:latin typeface="+mn-lt"/>
            <a:ea typeface="+mn-ea"/>
            <a:cs typeface="+mn-cs"/>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Design1">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sign1" id="{8640D2A1-76E3-44BD-8C1F-9DEAC01747EB}" vid="{27DF75AE-9E82-4101-B76E-5B83E6165010}"/>
    </a:ext>
  </a:extLst>
</a:theme>
</file>

<file path=docProps/app.xml><?xml version="1.0" encoding="utf-8"?>
<Properties xmlns="http://schemas.openxmlformats.org/officeDocument/2006/extended-properties" xmlns:vt="http://schemas.openxmlformats.org/officeDocument/2006/docPropsVTypes">
  <TotalTime>0</TotalTime>
  <Words>875</Words>
  <Application>Microsoft Office PowerPoint</Application>
  <PresentationFormat>Breitbild</PresentationFormat>
  <Paragraphs>124</Paragraphs>
  <Slides>13</Slides>
  <Notes>0</Notes>
  <HiddenSlides>0</HiddenSlides>
  <MMClips>0</MMClips>
  <ScaleCrop>false</ScaleCrop>
  <HeadingPairs>
    <vt:vector size="8" baseType="variant">
      <vt:variant>
        <vt:lpstr>Verwendete Schriftarten</vt:lpstr>
      </vt:variant>
      <vt:variant>
        <vt:i4>3</vt:i4>
      </vt:variant>
      <vt:variant>
        <vt:lpstr>Design</vt:lpstr>
      </vt:variant>
      <vt:variant>
        <vt:i4>2</vt:i4>
      </vt:variant>
      <vt:variant>
        <vt:lpstr>Eingebettete OLE-Server</vt:lpstr>
      </vt:variant>
      <vt:variant>
        <vt:i4>1</vt:i4>
      </vt:variant>
      <vt:variant>
        <vt:lpstr>Folientitel</vt:lpstr>
      </vt:variant>
      <vt:variant>
        <vt:i4>13</vt:i4>
      </vt:variant>
    </vt:vector>
  </HeadingPairs>
  <TitlesOfParts>
    <vt:vector size="19" baseType="lpstr">
      <vt:lpstr>Arial</vt:lpstr>
      <vt:lpstr>Calibri</vt:lpstr>
      <vt:lpstr>DIN</vt:lpstr>
      <vt:lpstr>Basis</vt:lpstr>
      <vt:lpstr>Design1</vt:lpstr>
      <vt:lpstr>Image</vt:lpstr>
      <vt:lpstr>PowerPoint-Präsentation</vt:lpstr>
      <vt:lpstr>Der Linien-Verfolger-Sensor</vt:lpstr>
      <vt:lpstr>Was zeigt der Sensor an?</vt:lpstr>
      <vt:lpstr>Auf die Plätze, fertig, los und dann?</vt:lpstr>
      <vt:lpstr>und nun gegen den Balken!</vt:lpstr>
      <vt:lpstr>Auf dem Balken...</vt:lpstr>
      <vt:lpstr>Wir verlassen den Balken!</vt:lpstr>
      <vt:lpstr>...und drehen wieder zurück</vt:lpstr>
      <vt:lpstr>Am Rand entlang und dann doch zu weit...</vt:lpstr>
      <vt:lpstr>Jetzt wird es richtig cool!</vt:lpstr>
      <vt:lpstr>Gratulation!</vt:lpstr>
      <vt:lpstr>mBot weicht aus</vt:lpstr>
      <vt:lpstr>mbot weicht aus – die Lösung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stefan</dc:creator>
  <cp:lastModifiedBy>Simon Rininsland</cp:lastModifiedBy>
  <cp:revision>52</cp:revision>
  <dcterms:created xsi:type="dcterms:W3CDTF">2016-08-27T09:01:45Z</dcterms:created>
  <dcterms:modified xsi:type="dcterms:W3CDTF">2017-10-24T11:01:27Z</dcterms:modified>
</cp:coreProperties>
</file>

<file path=docProps/thumbnail.jpeg>
</file>